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71" r:id="rId2"/>
  </p:sldMasterIdLst>
  <p:notesMasterIdLst>
    <p:notesMasterId r:id="rId25"/>
  </p:notesMasterIdLst>
  <p:sldIdLst>
    <p:sldId id="436" r:id="rId3"/>
    <p:sldId id="2094" r:id="rId4"/>
    <p:sldId id="447" r:id="rId5"/>
    <p:sldId id="443" r:id="rId6"/>
    <p:sldId id="444" r:id="rId7"/>
    <p:sldId id="445" r:id="rId8"/>
    <p:sldId id="446" r:id="rId9"/>
    <p:sldId id="2095" r:id="rId10"/>
    <p:sldId id="2092" r:id="rId11"/>
    <p:sldId id="2093" r:id="rId12"/>
    <p:sldId id="2091" r:id="rId13"/>
    <p:sldId id="2087" r:id="rId14"/>
    <p:sldId id="2088" r:id="rId15"/>
    <p:sldId id="2096" r:id="rId16"/>
    <p:sldId id="2097" r:id="rId17"/>
    <p:sldId id="2076" r:id="rId18"/>
    <p:sldId id="2083" r:id="rId19"/>
    <p:sldId id="2084" r:id="rId20"/>
    <p:sldId id="2099" r:id="rId21"/>
    <p:sldId id="450" r:id="rId22"/>
    <p:sldId id="427" r:id="rId23"/>
    <p:sldId id="209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90" autoAdjust="0"/>
    <p:restoredTop sz="94660"/>
  </p:normalViewPr>
  <p:slideViewPr>
    <p:cSldViewPr snapToGrid="0">
      <p:cViewPr varScale="1">
        <p:scale>
          <a:sx n="61" d="100"/>
          <a:sy n="61" d="100"/>
        </p:scale>
        <p:origin x="54" y="4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jpe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84DED2-9E77-4338-8545-41777C41580E}" type="datetimeFigureOut">
              <a:rPr lang="en-US" smtClean="0"/>
              <a:t>3/9/2018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7BAE5A-CD98-4816-8FEC-C214E6AE2508}" type="slidenum">
              <a:rPr lang="en-US" smtClean="0"/>
              <a:t>‹#›</a:t>
            </a:fld>
            <a:endParaRPr lang="en-US"/>
          </a:p>
        </p:txBody>
      </p:sp>
    </p:spTree>
    <p:extLst>
      <p:ext uri="{BB962C8B-B14F-4D97-AF65-F5344CB8AC3E}">
        <p14:creationId xmlns:p14="http://schemas.microsoft.com/office/powerpoint/2010/main" val="35240613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66075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8124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75853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44723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13211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671183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631343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33281" rtl="0" eaLnBrk="1" fontAlgn="base" latinLnBrk="0" hangingPunct="1">
              <a:lnSpc>
                <a:spcPct val="100000"/>
              </a:lnSpc>
              <a:spcBef>
                <a:spcPct val="0"/>
              </a:spcBef>
              <a:spcAft>
                <a:spcPct val="0"/>
              </a:spcAft>
              <a:buClrTx/>
              <a:buSzTx/>
              <a:buFontTx/>
              <a:buNone/>
              <a:tabLst/>
              <a:defRPr/>
            </a:pPr>
            <a:fld id="{5A5FE0CD-297A-4E4C-9143-A88652F4FA57}" type="slidenum">
              <a:rPr kumimoji="0" lang="en-US" sz="13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33281" rtl="0" eaLnBrk="1" fontAlgn="base" latinLnBrk="0" hangingPunct="1">
                <a:lnSpc>
                  <a:spcPct val="100000"/>
                </a:lnSpc>
                <a:spcBef>
                  <a:spcPct val="0"/>
                </a:spcBef>
                <a:spcAft>
                  <a:spcPct val="0"/>
                </a:spcAft>
                <a:buClrTx/>
                <a:buSzTx/>
                <a:buFontTx/>
                <a:buNone/>
                <a:tabLst/>
                <a:defRPr/>
              </a:pPr>
              <a:t>16</a:t>
            </a:fld>
            <a:r>
              <a:rPr kumimoji="0" lang="en-US" sz="1300" b="0" i="0" u="none" strike="noStrike" kern="1200" cap="none" spc="0" normalizeH="0" baseline="0" noProof="0">
                <a:ln>
                  <a:noFill/>
                </a:ln>
                <a:solidFill>
                  <a:srgbClr val="000000"/>
                </a:solidFill>
                <a:effectLst/>
                <a:uLnTx/>
                <a:uFillTx/>
                <a:latin typeface="Times New Roman" pitchFamily="18" charset="0"/>
                <a:ea typeface="+mn-ea"/>
                <a:cs typeface="+mn-cs"/>
              </a:rPr>
              <a:t>/15</a:t>
            </a:r>
            <a:endParaRPr kumimoji="0" lang="en-US" sz="13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42750159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3281" rtl="0" eaLnBrk="1" fontAlgn="base" latinLnBrk="0" hangingPunct="1">
              <a:lnSpc>
                <a:spcPct val="100000"/>
              </a:lnSpc>
              <a:spcBef>
                <a:spcPct val="0"/>
              </a:spcBef>
              <a:spcAft>
                <a:spcPct val="0"/>
              </a:spcAft>
              <a:buClrTx/>
              <a:buSzTx/>
              <a:buFontTx/>
              <a:buNone/>
              <a:tabLst/>
              <a:defRPr/>
            </a:pPr>
            <a:fld id="{5A5FE0CD-297A-4E4C-9143-A88652F4FA57}" type="slidenum">
              <a:rPr kumimoji="0" lang="en-US" sz="13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33281" rtl="0" eaLnBrk="1" fontAlgn="base" latinLnBrk="0" hangingPunct="1">
                <a:lnSpc>
                  <a:spcPct val="100000"/>
                </a:lnSpc>
                <a:spcBef>
                  <a:spcPct val="0"/>
                </a:spcBef>
                <a:spcAft>
                  <a:spcPct val="0"/>
                </a:spcAft>
                <a:buClrTx/>
                <a:buSzTx/>
                <a:buFontTx/>
                <a:buNone/>
                <a:tabLst/>
                <a:defRPr/>
              </a:pPr>
              <a:t>17</a:t>
            </a:fld>
            <a:r>
              <a:rPr kumimoji="0" lang="en-US" sz="1300" b="0" i="0" u="none" strike="noStrike" kern="1200" cap="none" spc="0" normalizeH="0" baseline="0" noProof="0">
                <a:ln>
                  <a:noFill/>
                </a:ln>
                <a:solidFill>
                  <a:srgbClr val="000000"/>
                </a:solidFill>
                <a:effectLst/>
                <a:uLnTx/>
                <a:uFillTx/>
                <a:latin typeface="Times New Roman" pitchFamily="18" charset="0"/>
                <a:ea typeface="+mn-ea"/>
                <a:cs typeface="+mn-cs"/>
              </a:rPr>
              <a:t>/15</a:t>
            </a:r>
            <a:endParaRPr kumimoji="0" lang="en-US" sz="13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24349459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33281" rtl="0" eaLnBrk="1" fontAlgn="base" latinLnBrk="0" hangingPunct="1">
              <a:lnSpc>
                <a:spcPct val="100000"/>
              </a:lnSpc>
              <a:spcBef>
                <a:spcPct val="0"/>
              </a:spcBef>
              <a:spcAft>
                <a:spcPct val="0"/>
              </a:spcAft>
              <a:buClrTx/>
              <a:buSzTx/>
              <a:buFontTx/>
              <a:buNone/>
              <a:tabLst/>
              <a:defRPr/>
            </a:pPr>
            <a:fld id="{5A5FE0CD-297A-4E4C-9143-A88652F4FA57}" type="slidenum">
              <a:rPr kumimoji="0" lang="en-US" sz="13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33281" rtl="0" eaLnBrk="1" fontAlgn="base" latinLnBrk="0" hangingPunct="1">
                <a:lnSpc>
                  <a:spcPct val="100000"/>
                </a:lnSpc>
                <a:spcBef>
                  <a:spcPct val="0"/>
                </a:spcBef>
                <a:spcAft>
                  <a:spcPct val="0"/>
                </a:spcAft>
                <a:buClrTx/>
                <a:buSzTx/>
                <a:buFontTx/>
                <a:buNone/>
                <a:tabLst/>
                <a:defRPr/>
              </a:pPr>
              <a:t>18</a:t>
            </a:fld>
            <a:r>
              <a:rPr kumimoji="0" lang="en-US" sz="1300" b="0" i="0" u="none" strike="noStrike" kern="1200" cap="none" spc="0" normalizeH="0" baseline="0" noProof="0">
                <a:ln>
                  <a:noFill/>
                </a:ln>
                <a:solidFill>
                  <a:srgbClr val="000000"/>
                </a:solidFill>
                <a:effectLst/>
                <a:uLnTx/>
                <a:uFillTx/>
                <a:latin typeface="Times New Roman" pitchFamily="18" charset="0"/>
                <a:ea typeface="+mn-ea"/>
                <a:cs typeface="+mn-cs"/>
              </a:rPr>
              <a:t>/15</a:t>
            </a:r>
            <a:endParaRPr kumimoji="0" lang="en-US" sz="13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Tree>
    <p:extLst>
      <p:ext uri="{BB962C8B-B14F-4D97-AF65-F5344CB8AC3E}">
        <p14:creationId xmlns:p14="http://schemas.microsoft.com/office/powerpoint/2010/main" val="25254136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605121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573220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174503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0733716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887062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7" name="Date Placeholder 6"/>
          <p:cNvSpPr>
            <a:spLocks noGrp="1"/>
          </p:cNvSpPr>
          <p:nvPr>
            <p:ph type="dt"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02B9ADA-8C77-48C9-B428-39A902B0ACC4}" type="datetime8">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3/9/2018 4:59 AM</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marL="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2016 Microsoft Corporation. All rights reserved. MICROSOFT MAKES NO WARRANTIES, EXPRESS, IMPLIED OR STATUTORY, AS TO THE INFORMATION IN THIS PRESENTATION.</a:t>
            </a:r>
            <a:endPar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9" name="Slide Number Placeholder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Header Placeholder 10"/>
          <p:cNvSpPr>
            <a:spLocks noGrp="1"/>
          </p:cNvSpPr>
          <p:nvPr>
            <p:ph type="hdr" sz="quarter" idx="1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Machine Learning, Analytics, &amp; Data Science Conference</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361760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Add some more examples: real demo of excel</a:t>
            </a:r>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5FE0CD-297A-4E4C-9143-A88652F4F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/15</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311170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5FE0CD-297A-4E4C-9143-A88652F4F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/15</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27057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5FE0CD-297A-4E4C-9143-A88652F4F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/15</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569148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5A5FE0CD-297A-4E4C-9143-A88652F4FA5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r>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t>/15</a:t>
            </a:r>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8875681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464979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CFD207A-07DF-40AD-A916-9872E089CE7A}"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573346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3271" y="5132437"/>
            <a:ext cx="8579886" cy="1460779"/>
          </a:xfrm>
          <a:prstGeom prst="rect">
            <a:avLst/>
          </a:prstGeom>
        </p:spPr>
        <p:txBody>
          <a:bodyPr lIns="137160" tIns="137160" rIns="137160" bIns="137160" anchor="b" anchorCtr="0">
            <a:normAutofit/>
          </a:bodyPr>
          <a:lstStyle>
            <a:lvl1pPr marL="0" indent="0" algn="l" defTabSz="914052" rtl="0" eaLnBrk="1" latinLnBrk="0" hangingPunct="1">
              <a:lnSpc>
                <a:spcPct val="100000"/>
              </a:lnSpc>
              <a:spcBef>
                <a:spcPts val="0"/>
              </a:spcBef>
              <a:buSzPct val="90000"/>
              <a:buFont typeface="Arial" pitchFamily="34" charset="0"/>
              <a:buNone/>
              <a:defRPr lang="en-US" sz="2400" b="0" kern="0" spc="0" baseline="0" dirty="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457044" indent="0" algn="ctr">
              <a:buNone/>
              <a:defRPr>
                <a:solidFill>
                  <a:schemeClr val="tx1">
                    <a:tint val="75000"/>
                  </a:schemeClr>
                </a:solidFill>
              </a:defRPr>
            </a:lvl2pPr>
            <a:lvl3pPr marL="914088" indent="0" algn="ctr">
              <a:buNone/>
              <a:defRPr>
                <a:solidFill>
                  <a:schemeClr val="tx1">
                    <a:tint val="75000"/>
                  </a:schemeClr>
                </a:solidFill>
              </a:defRPr>
            </a:lvl3pPr>
            <a:lvl4pPr marL="1371133" indent="0" algn="ctr">
              <a:buNone/>
              <a:defRPr>
                <a:solidFill>
                  <a:schemeClr val="tx1">
                    <a:tint val="75000"/>
                  </a:schemeClr>
                </a:solidFill>
              </a:defRPr>
            </a:lvl4pPr>
            <a:lvl5pPr marL="1828178" indent="0" algn="ctr">
              <a:buNone/>
              <a:defRPr>
                <a:solidFill>
                  <a:schemeClr val="tx1">
                    <a:tint val="75000"/>
                  </a:schemeClr>
                </a:solidFill>
              </a:defRPr>
            </a:lvl5pPr>
            <a:lvl6pPr marL="2285222" indent="0" algn="ctr">
              <a:buNone/>
              <a:defRPr>
                <a:solidFill>
                  <a:schemeClr val="tx1">
                    <a:tint val="75000"/>
                  </a:schemeClr>
                </a:solidFill>
              </a:defRPr>
            </a:lvl6pPr>
            <a:lvl7pPr marL="2742267" indent="0" algn="ctr">
              <a:buNone/>
              <a:defRPr>
                <a:solidFill>
                  <a:schemeClr val="tx1">
                    <a:tint val="75000"/>
                  </a:schemeClr>
                </a:solidFill>
              </a:defRPr>
            </a:lvl7pPr>
            <a:lvl8pPr marL="3199311" indent="0" algn="ctr">
              <a:buNone/>
              <a:defRPr>
                <a:solidFill>
                  <a:schemeClr val="tx1">
                    <a:tint val="75000"/>
                  </a:schemeClr>
                </a:solidFill>
              </a:defRPr>
            </a:lvl8pPr>
            <a:lvl9pPr marL="3656358" indent="0" algn="ctr">
              <a:buNone/>
              <a:defRPr>
                <a:solidFill>
                  <a:schemeClr val="tx1">
                    <a:tint val="75000"/>
                  </a:schemeClr>
                </a:solidFill>
              </a:defRPr>
            </a:lvl9pPr>
          </a:lstStyle>
          <a:p>
            <a:r>
              <a:rPr lang="en-US"/>
              <a:t>Click to edit Master subtitle style</a:t>
            </a:r>
          </a:p>
        </p:txBody>
      </p:sp>
      <p:sp>
        <p:nvSpPr>
          <p:cNvPr id="10" name="Title 1"/>
          <p:cNvSpPr>
            <a:spLocks noGrp="1"/>
          </p:cNvSpPr>
          <p:nvPr>
            <p:ph type="ctrTitle" hasCustomPrompt="1"/>
          </p:nvPr>
        </p:nvSpPr>
        <p:spPr>
          <a:xfrm>
            <a:off x="193271" y="2415641"/>
            <a:ext cx="8579886" cy="2603307"/>
          </a:xfrm>
          <a:prstGeom prst="rect">
            <a:avLst/>
          </a:prstGeom>
          <a:solidFill>
            <a:srgbClr val="7FBA00"/>
          </a:solidFill>
          <a:effectLst/>
        </p:spPr>
        <p:txBody>
          <a:bodyPr vert="horz" lIns="137160" tIns="137160" rIns="91409" bIns="137160" rtlCol="0" anchor="b" anchorCtr="0">
            <a:noAutofit/>
          </a:bodyPr>
          <a:lstStyle>
            <a:lvl1pPr>
              <a:defRPr lang="en-US" sz="4800" kern="0" dirty="0">
                <a:ln w="3175">
                  <a:noFill/>
                </a:ln>
                <a:gradFill flip="none" rotWithShape="1">
                  <a:gsLst>
                    <a:gs pos="4583">
                      <a:srgbClr val="FFFFFF"/>
                    </a:gs>
                    <a:gs pos="100000">
                      <a:srgbClr val="FFFFFF"/>
                    </a:gs>
                  </a:gsLst>
                  <a:lin ang="5400000" scaled="0"/>
                  <a:tileRect/>
                </a:gradFill>
              </a:defRPr>
            </a:lvl1pPr>
          </a:lstStyle>
          <a:p>
            <a:pPr lvl="0"/>
            <a:r>
              <a:rPr lang="en-US"/>
              <a:t>Course title style</a:t>
            </a:r>
          </a:p>
        </p:txBody>
      </p:sp>
      <p:sp>
        <p:nvSpPr>
          <p:cNvPr id="8" name="top right small rectangle"/>
          <p:cNvSpPr/>
          <p:nvPr userDrawn="1"/>
        </p:nvSpPr>
        <p:spPr bwMode="auto">
          <a:xfrm>
            <a:off x="8902492" y="2418735"/>
            <a:ext cx="3087947" cy="2600214"/>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137160" tIns="137160" rIns="137160" bIns="137160" numCol="1" rtlCol="0" anchor="b" anchorCtr="0" compatLnSpc="1">
            <a:prstTxWarp prst="textNoShape">
              <a:avLst/>
            </a:prstTxWarp>
          </a:bodyPr>
          <a:lstStyle/>
          <a:p>
            <a:pPr defTabSz="913788" fontAlgn="base">
              <a:spcBef>
                <a:spcPct val="0"/>
              </a:spcBef>
              <a:spcAft>
                <a:spcPct val="0"/>
              </a:spcAft>
            </a:pPr>
            <a:endParaRPr lang="en-US" sz="2000">
              <a:gradFill>
                <a:gsLst>
                  <a:gs pos="0">
                    <a:srgbClr val="FFFFFF"/>
                  </a:gs>
                  <a:gs pos="100000">
                    <a:srgbClr val="FFFFFF"/>
                  </a:gs>
                </a:gsLst>
                <a:lin ang="5400000" scaled="0"/>
              </a:gradFill>
              <a:latin typeface="Segoe UI Light" panose="020B0502040204020203" pitchFamily="34" charset="0"/>
              <a:cs typeface="Segoe UI Light" panose="020B0502040204020203" pitchFamily="34" charset="0"/>
            </a:endParaRPr>
          </a:p>
        </p:txBody>
      </p:sp>
      <p:pic>
        <p:nvPicPr>
          <p:cNvPr id="11" name="Picture 10"/>
          <p:cNvPicPr>
            <a:picLocks noChangeAspect="1"/>
          </p:cNvPicPr>
          <p:nvPr userDrawn="1"/>
        </p:nvPicPr>
        <p:blipFill rotWithShape="1">
          <a:blip r:embed="rId2" cstate="print">
            <a:extLst>
              <a:ext uri="{28A0092B-C50C-407E-A947-70E740481C1C}">
                <a14:useLocalDpi xmlns:a14="http://schemas.microsoft.com/office/drawing/2010/main" val="0"/>
              </a:ext>
            </a:extLst>
          </a:blip>
          <a:srcRect l="9720" t="16544" r="7275" b="16691"/>
          <a:stretch/>
        </p:blipFill>
        <p:spPr>
          <a:xfrm>
            <a:off x="10731799" y="4630992"/>
            <a:ext cx="1131688" cy="334740"/>
          </a:xfrm>
          <a:prstGeom prst="rect">
            <a:avLst/>
          </a:prstGeom>
        </p:spPr>
      </p:pic>
      <p:pic>
        <p:nvPicPr>
          <p:cNvPr id="2" name="Picture 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93271" y="164177"/>
            <a:ext cx="2084416" cy="833766"/>
          </a:xfrm>
          <a:prstGeom prst="rect">
            <a:avLst/>
          </a:prstGeom>
        </p:spPr>
      </p:pic>
    </p:spTree>
    <p:extLst>
      <p:ext uri="{BB962C8B-B14F-4D97-AF65-F5344CB8AC3E}">
        <p14:creationId xmlns:p14="http://schemas.microsoft.com/office/powerpoint/2010/main" val="1641446878"/>
      </p:ext>
    </p:extLst>
  </p:cSld>
  <p:clrMapOvr>
    <a:masterClrMapping/>
  </p:clrMapOvr>
  <p:extLst mod="1">
    <p:ext uri="{DCECCB84-F9BA-43D5-87BE-67443E8EF086}">
      <p15:sldGuideLst xmlns:p15="http://schemas.microsoft.com/office/powerpoint/2012/main">
        <p15:guide id="1" orient="horz" pos="3792">
          <p15:clr>
            <a:srgbClr val="FBAE40"/>
          </p15:clr>
        </p15:guide>
        <p15:guide id="2" pos="3839">
          <p15:clr>
            <a:srgbClr val="FBAE40"/>
          </p15:clr>
        </p15:guide>
        <p15:guide id="3" orient="horz" pos="72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2" tIns="34292" rIns="34292" bIns="34292" numCol="1" spcCol="0" rtlCol="0" fromWordArt="0" anchor="ctr" anchorCtr="0" forceAA="0" compatLnSpc="1">
            <a:prstTxWarp prst="textNoShape">
              <a:avLst/>
            </a:prstTxWarp>
            <a:noAutofit/>
          </a:bodyPr>
          <a:lstStyle/>
          <a:p>
            <a:pPr algn="ctr" defTabSz="685647" fontAlgn="base">
              <a:spcBef>
                <a:spcPct val="0"/>
              </a:spcBef>
              <a:spcAft>
                <a:spcPct val="0"/>
              </a:spcAft>
            </a:pPr>
            <a:endParaRPr lang="en-US" sz="1471"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1" y="1197323"/>
            <a:ext cx="11653521" cy="1956973"/>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82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94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72963345"/>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dirty="0"/>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p:txBody>
          <a:bodyPr/>
          <a:lstStyle>
            <a:lvl1pPr>
              <a:defRPr/>
            </a:lvl1pPr>
          </a:lstStyle>
          <a:p>
            <a:pPr>
              <a:defRPr/>
            </a:pPr>
            <a:r>
              <a:rPr lang="en-US"/>
              <a:t>3/30/2009</a:t>
            </a:r>
            <a:endParaRPr lang="en-US" dirty="0"/>
          </a:p>
        </p:txBody>
      </p:sp>
      <p:sp>
        <p:nvSpPr>
          <p:cNvPr id="5" name="Rectangle 6"/>
          <p:cNvSpPr>
            <a:spLocks noGrp="1" noChangeArrowheads="1"/>
          </p:cNvSpPr>
          <p:nvPr>
            <p:ph type="sldNum" sz="quarter" idx="11"/>
          </p:nvPr>
        </p:nvSpPr>
        <p:spPr>
          <a:xfrm>
            <a:off x="9554129" y="6324600"/>
            <a:ext cx="2540000" cy="381000"/>
          </a:xfrm>
        </p:spPr>
        <p:txBody>
          <a:bodyPr/>
          <a:lstStyle>
            <a:lvl1pPr>
              <a:defRPr/>
            </a:lvl1pPr>
          </a:lstStyle>
          <a:p>
            <a:pPr>
              <a:defRPr/>
            </a:pPr>
            <a:fld id="{1099E645-D355-4FDE-B443-868FCDFF59F7}" type="slidenum">
              <a:rPr lang="en-US" smtClean="0"/>
              <a:pPr>
                <a:defRPr/>
              </a:pPr>
              <a:t>‹#›</a:t>
            </a:fld>
            <a:endParaRPr lang="en-US" dirty="0"/>
          </a:p>
        </p:txBody>
      </p:sp>
    </p:spTree>
    <p:extLst>
      <p:ext uri="{BB962C8B-B14F-4D97-AF65-F5344CB8AC3E}">
        <p14:creationId xmlns:p14="http://schemas.microsoft.com/office/powerpoint/2010/main" val="2851122481"/>
      </p:ext>
    </p:extLst>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p:txBody>
          <a:bodyPr/>
          <a:lstStyle>
            <a:lvl1pPr>
              <a:defRPr/>
            </a:lvl1pPr>
          </a:lstStyle>
          <a:p>
            <a:pPr>
              <a:defRPr/>
            </a:pPr>
            <a:r>
              <a:rPr lang="en-US"/>
              <a:t>3/30/2009</a:t>
            </a:r>
            <a:endParaRPr lang="en-US" dirty="0"/>
          </a:p>
        </p:txBody>
      </p:sp>
      <p:sp>
        <p:nvSpPr>
          <p:cNvPr id="5" name="Rectangle 6"/>
          <p:cNvSpPr>
            <a:spLocks noGrp="1" noChangeArrowheads="1"/>
          </p:cNvSpPr>
          <p:nvPr>
            <p:ph type="sldNum" sz="quarter" idx="11"/>
          </p:nvPr>
        </p:nvSpPr>
        <p:spPr>
          <a:xfrm>
            <a:off x="9498203" y="6450435"/>
            <a:ext cx="2540000" cy="381000"/>
          </a:xfrm>
        </p:spPr>
        <p:txBody>
          <a:bodyPr/>
          <a:lstStyle>
            <a:lvl1pPr>
              <a:defRPr/>
            </a:lvl1pPr>
          </a:lstStyle>
          <a:p>
            <a:pPr>
              <a:defRPr/>
            </a:pPr>
            <a:fld id="{5D07661B-1E0D-4001-BF89-AF1DFB53F904}" type="slidenum">
              <a:rPr lang="en-US" smtClean="0"/>
              <a:pPr>
                <a:defRPr/>
              </a:pPr>
              <a:t>‹#›</a:t>
            </a:fld>
            <a:r>
              <a:rPr lang="en-US" dirty="0"/>
              <a:t>/33</a:t>
            </a:r>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414590498"/>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2" tIns="34292" rIns="34292" bIns="34292" numCol="1" spcCol="0" rtlCol="0" fromWordArt="0" anchor="ctr" anchorCtr="0" forceAA="0" compatLnSpc="1">
            <a:prstTxWarp prst="textNoShape">
              <a:avLst/>
            </a:prstTxWarp>
            <a:noAutofit/>
          </a:bodyPr>
          <a:lstStyle/>
          <a:p>
            <a:pPr algn="ctr" defTabSz="685647" fontAlgn="base">
              <a:spcBef>
                <a:spcPct val="0"/>
              </a:spcBef>
              <a:spcAft>
                <a:spcPct val="0"/>
              </a:spcAft>
            </a:pPr>
            <a:endParaRPr lang="en-US" sz="1471"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41" y="1197323"/>
            <a:ext cx="11653521" cy="1956973"/>
          </a:xfrm>
        </p:spPr>
        <p:txBody>
          <a:bodyPr/>
          <a:lstStyle>
            <a:lvl1pPr marL="0" indent="0">
              <a:buNone/>
              <a:defRPr sz="2426">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25482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42986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59894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772798"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4394649"/>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and  Non-Bulleted Content">
    <p:spTree>
      <p:nvGrpSpPr>
        <p:cNvPr id="1" name=""/>
        <p:cNvGrpSpPr/>
        <p:nvPr/>
      </p:nvGrpSpPr>
      <p:grpSpPr>
        <a:xfrm>
          <a:off x="0" y="0"/>
          <a:ext cx="0" cy="0"/>
          <a:chOff x="0" y="0"/>
          <a:chExt cx="0" cy="0"/>
        </a:xfrm>
      </p:grpSpPr>
      <p:sp>
        <p:nvSpPr>
          <p:cNvPr id="2" name="Title 1"/>
          <p:cNvSpPr>
            <a:spLocks noGrp="1"/>
          </p:cNvSpPr>
          <p:nvPr>
            <p:ph type="title"/>
          </p:nvPr>
        </p:nvSpPr>
        <p:spPr>
          <a:xfrm>
            <a:off x="519248" y="228602"/>
            <a:ext cx="11151917" cy="666387"/>
          </a:xfrm>
        </p:spPr>
        <p:txBody>
          <a:bodyPr/>
          <a:lstStyle/>
          <a:p>
            <a:r>
              <a:rPr lang="en-US"/>
              <a:t>Click to edit Master title style</a:t>
            </a:r>
            <a:endParaRPr lang="en-US" dirty="0"/>
          </a:p>
        </p:txBody>
      </p:sp>
      <p:sp>
        <p:nvSpPr>
          <p:cNvPr id="5" name="Text Placeholder 4"/>
          <p:cNvSpPr>
            <a:spLocks noGrp="1"/>
          </p:cNvSpPr>
          <p:nvPr>
            <p:ph type="body" sz="quarter" idx="10"/>
          </p:nvPr>
        </p:nvSpPr>
        <p:spPr>
          <a:xfrm>
            <a:off x="519248" y="1447800"/>
            <a:ext cx="11151917" cy="946413"/>
          </a:xfrm>
        </p:spPr>
        <p:txBody>
          <a:bodyPr/>
          <a:lstStyle>
            <a:lvl1pPr marL="0" indent="0">
              <a:spcBef>
                <a:spcPts val="0"/>
              </a:spcBef>
              <a:spcAft>
                <a:spcPts val="900"/>
              </a:spcAft>
              <a:buNone/>
              <a:defRPr sz="4000" spc="-100" baseline="0">
                <a:latin typeface="Segoe UI Light" pitchFamily="34" charset="0"/>
              </a:defRPr>
            </a:lvl1pPr>
            <a:lvl2pPr marL="0" indent="0">
              <a:spcBef>
                <a:spcPts val="0"/>
              </a:spcBef>
              <a:spcAft>
                <a:spcPts val="400"/>
              </a:spcAft>
              <a:buNone/>
              <a:defRPr sz="2000" spc="-50" baseline="0"/>
            </a:lvl2pPr>
            <a:lvl3pPr marL="0" indent="0">
              <a:spcBef>
                <a:spcPts val="0"/>
              </a:spcBef>
              <a:spcAft>
                <a:spcPts val="400"/>
              </a:spcAft>
              <a:buNone/>
              <a:defRPr sz="2000"/>
            </a:lvl3pPr>
            <a:lvl4pPr marL="0" indent="0">
              <a:spcBef>
                <a:spcPts val="0"/>
              </a:spcBef>
              <a:spcAft>
                <a:spcPts val="400"/>
              </a:spcAft>
              <a:buNone/>
              <a:defRPr/>
            </a:lvl4pPr>
            <a:lvl5pPr marL="0" indent="0">
              <a:spcBef>
                <a:spcPts val="0"/>
              </a:spcBef>
              <a:spcAft>
                <a:spcPts val="400"/>
              </a:spcAft>
              <a:buNone/>
              <a:defRPr/>
            </a:lvl5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74855901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p:txBody>
          <a:bodyPr/>
          <a:lstStyle>
            <a:lvl1pPr>
              <a:defRPr/>
            </a:lvl1pPr>
          </a:lstStyle>
          <a:p>
            <a:pPr>
              <a:defRPr/>
            </a:pPr>
            <a:r>
              <a:rPr lang="en-US"/>
              <a:t>3/30/2009</a:t>
            </a:r>
            <a:endParaRPr lang="en-US" dirty="0"/>
          </a:p>
        </p:txBody>
      </p:sp>
      <p:sp>
        <p:nvSpPr>
          <p:cNvPr id="5" name="Rectangle 6"/>
          <p:cNvSpPr>
            <a:spLocks noGrp="1" noChangeArrowheads="1"/>
          </p:cNvSpPr>
          <p:nvPr>
            <p:ph type="sldNum" sz="quarter" idx="11"/>
          </p:nvPr>
        </p:nvSpPr>
        <p:spPr>
          <a:xfrm>
            <a:off x="9498203" y="6450435"/>
            <a:ext cx="2540000" cy="381000"/>
          </a:xfrm>
        </p:spPr>
        <p:txBody>
          <a:bodyPr/>
          <a:lstStyle>
            <a:lvl1pPr>
              <a:defRPr/>
            </a:lvl1pPr>
          </a:lstStyle>
          <a:p>
            <a:pPr>
              <a:defRPr/>
            </a:pPr>
            <a:fld id="{5D07661B-1E0D-4001-BF89-AF1DFB53F904}" type="slidenum">
              <a:rPr lang="en-US" smtClean="0"/>
              <a:pPr>
                <a:defRPr/>
              </a:pPr>
              <a:t>‹#›</a:t>
            </a:fld>
            <a:endParaRPr lang="en-US" dirty="0"/>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1264900770"/>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4F3FEDE9-15DC-49DC-9340-4807A35B6536}" type="datetimeFigureOut">
              <a:rPr lang="en-US" smtClean="0"/>
              <a:t>3/6/2018</a:t>
            </a:fld>
            <a:endParaRPr lang="en-US"/>
          </a:p>
        </p:txBody>
      </p:sp>
      <p:sp>
        <p:nvSpPr>
          <p:cNvPr id="5" name="Footer Placeholder 4"/>
          <p:cNvSpPr>
            <a:spLocks noGrp="1"/>
          </p:cNvSpPr>
          <p:nvPr>
            <p:ph type="ftr" sz="quarter" idx="11"/>
          </p:nvPr>
        </p:nvSpPr>
        <p:spPr>
          <a:xfrm>
            <a:off x="792480" y="6355847"/>
            <a:ext cx="757428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B3BF7B6-38A6-479D-9D6B-B0D15876FE4C}" type="slidenum">
              <a:rPr lang="en-US" smtClean="0"/>
              <a:t>‹#›</a:t>
            </a:fld>
            <a:endParaRPr lang="en-US"/>
          </a:p>
        </p:txBody>
      </p:sp>
    </p:spTree>
    <p:extLst>
      <p:ext uri="{BB962C8B-B14F-4D97-AF65-F5344CB8AC3E}">
        <p14:creationId xmlns:p14="http://schemas.microsoft.com/office/powerpoint/2010/main" val="24911968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DEMO Layout">
    <p:spTree>
      <p:nvGrpSpPr>
        <p:cNvPr id="1" name=""/>
        <p:cNvGrpSpPr/>
        <p:nvPr/>
      </p:nvGrpSpPr>
      <p:grpSpPr>
        <a:xfrm>
          <a:off x="0" y="0"/>
          <a:ext cx="0" cy="0"/>
          <a:chOff x="0" y="0"/>
          <a:chExt cx="0" cy="0"/>
        </a:xfrm>
      </p:grpSpPr>
      <p:sp>
        <p:nvSpPr>
          <p:cNvPr id="3" name="Title Placeholder 9"/>
          <p:cNvSpPr>
            <a:spLocks noGrp="1"/>
          </p:cNvSpPr>
          <p:nvPr>
            <p:ph type="title"/>
          </p:nvPr>
        </p:nvSpPr>
        <p:spPr>
          <a:xfrm>
            <a:off x="608171" y="4468764"/>
            <a:ext cx="11432977" cy="1676400"/>
          </a:xfrm>
          <a:prstGeom prst="rect">
            <a:avLst/>
          </a:prstGeom>
        </p:spPr>
        <p:txBody>
          <a:bodyPr vert="horz" lIns="91409" tIns="45705" rIns="91409" bIns="45705" rtlCol="0" anchor="t" anchorCtr="0">
            <a:normAutofit/>
          </a:bodyPr>
          <a:lstStyle>
            <a:lvl1pPr>
              <a:defRPr sz="3600"/>
            </a:lvl1pPr>
          </a:lstStyle>
          <a:p>
            <a:r>
              <a:rPr lang="en-US"/>
              <a:t>Click to edit Master title style</a:t>
            </a:r>
          </a:p>
        </p:txBody>
      </p:sp>
      <p:sp>
        <p:nvSpPr>
          <p:cNvPr id="2" name="TextBox 1"/>
          <p:cNvSpPr txBox="1"/>
          <p:nvPr userDrawn="1"/>
        </p:nvSpPr>
        <p:spPr>
          <a:xfrm>
            <a:off x="608171" y="3087325"/>
            <a:ext cx="11356757" cy="1107996"/>
          </a:xfrm>
          <a:prstGeom prst="rect">
            <a:avLst/>
          </a:prstGeom>
          <a:noFill/>
        </p:spPr>
        <p:txBody>
          <a:bodyPr wrap="square" rtlCol="0">
            <a:spAutoFit/>
          </a:bodyPr>
          <a:lstStyle/>
          <a:p>
            <a:pPr defTabSz="914088"/>
            <a:r>
              <a:rPr lang="en-US" sz="6600">
                <a:solidFill>
                  <a:prstClr val="black"/>
                </a:solidFill>
                <a:latin typeface="Segoe UI Light" pitchFamily="34" charset="0"/>
                <a:ea typeface="Segoe UI" pitchFamily="34" charset="0"/>
                <a:cs typeface="Segoe UI" pitchFamily="34" charset="0"/>
              </a:rPr>
              <a:t>DEMO</a:t>
            </a:r>
          </a:p>
        </p:txBody>
      </p:sp>
      <p:cxnSp>
        <p:nvCxnSpPr>
          <p:cNvPr id="6" name="Straight Connector 5"/>
          <p:cNvCxnSpPr/>
          <p:nvPr userDrawn="1"/>
        </p:nvCxnSpPr>
        <p:spPr>
          <a:xfrm>
            <a:off x="608171" y="4077925"/>
            <a:ext cx="11356757" cy="0"/>
          </a:xfrm>
          <a:prstGeom prst="line">
            <a:avLst/>
          </a:prstGeom>
          <a:ln>
            <a:solidFill>
              <a:schemeClr val="tx1"/>
            </a:solidFill>
          </a:ln>
          <a:effectLst>
            <a:outerShdw blurRad="50800" dist="38100" dir="2700000" algn="tl"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71450" y="177800"/>
            <a:ext cx="2857500" cy="1143000"/>
          </a:xfrm>
          <a:prstGeom prst="rect">
            <a:avLst/>
          </a:prstGeom>
        </p:spPr>
      </p:pic>
    </p:spTree>
    <p:extLst>
      <p:ext uri="{BB962C8B-B14F-4D97-AF65-F5344CB8AC3E}">
        <p14:creationId xmlns:p14="http://schemas.microsoft.com/office/powerpoint/2010/main" val="3984973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Click to edit Master title style</a:t>
            </a:r>
          </a:p>
        </p:txBody>
      </p:sp>
      <p:sp>
        <p:nvSpPr>
          <p:cNvPr id="6" name="Content Placeholder 5"/>
          <p:cNvSpPr>
            <a:spLocks noGrp="1"/>
          </p:cNvSpPr>
          <p:nvPr>
            <p:ph sz="quarter" idx="10"/>
          </p:nvPr>
        </p:nvSpPr>
        <p:spPr>
          <a:xfrm>
            <a:off x="379413" y="1388226"/>
            <a:ext cx="11525250" cy="5290388"/>
          </a:xfrm>
          <a:prstGeom prst="rect">
            <a:avLst/>
          </a:prstGeom>
        </p:spPr>
        <p:txBody>
          <a:bodyPr/>
          <a:lstStyle>
            <a:lvl1pPr>
              <a:spcBef>
                <a:spcPts val="1400"/>
              </a:spcBef>
              <a:defRPr b="0"/>
            </a:lvl1pPr>
            <a:lvl2pPr>
              <a:defRPr>
                <a:solidFill>
                  <a:schemeClr val="tx1">
                    <a:lumMod val="75000"/>
                    <a:lumOff val="25000"/>
                  </a:schemeClr>
                </a:solidFill>
              </a:defRPr>
            </a:lvl2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111872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8" name="Content Placeholder 3"/>
          <p:cNvSpPr>
            <a:spLocks noGrp="1"/>
          </p:cNvSpPr>
          <p:nvPr>
            <p:ph sz="half" idx="2"/>
          </p:nvPr>
        </p:nvSpPr>
        <p:spPr>
          <a:xfrm>
            <a:off x="379511" y="1371601"/>
            <a:ext cx="5616915"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5"/>
          <p:cNvSpPr>
            <a:spLocks noGrp="1"/>
          </p:cNvSpPr>
          <p:nvPr>
            <p:ph sz="quarter" idx="4"/>
          </p:nvPr>
        </p:nvSpPr>
        <p:spPr>
          <a:xfrm>
            <a:off x="6275742" y="1371601"/>
            <a:ext cx="5619121" cy="4953001"/>
          </a:xfrm>
          <a:prstGeom prst="rect">
            <a:avLst/>
          </a:prstGeom>
        </p:spPr>
        <p:txBody>
          <a:bodyPr>
            <a:normAutofit/>
          </a:bodyPr>
          <a:lstStyle>
            <a:lvl1pPr>
              <a:defRPr sz="3200"/>
            </a:lvl1pPr>
            <a:lvl2pPr>
              <a:defRPr sz="2800"/>
            </a:lvl2pPr>
            <a:lvl3pPr>
              <a:defRPr sz="2400"/>
            </a:lvl3pPr>
            <a:lvl4pPr>
              <a:defRPr sz="2000"/>
            </a:lvl4pPr>
            <a:lvl5pPr>
              <a:defRPr sz="20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54088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79511" y="1330656"/>
            <a:ext cx="5616915" cy="639762"/>
          </a:xfrm>
          <a:prstGeom prst="rect">
            <a:avLst/>
          </a:prstGeom>
          <a:solidFill>
            <a:srgbClr val="86C400"/>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a:t>Click to edit Master text styles</a:t>
            </a:r>
          </a:p>
        </p:txBody>
      </p:sp>
      <p:sp>
        <p:nvSpPr>
          <p:cNvPr id="4" name="Content Placeholder 3"/>
          <p:cNvSpPr>
            <a:spLocks noGrp="1"/>
          </p:cNvSpPr>
          <p:nvPr>
            <p:ph sz="half" idx="2"/>
          </p:nvPr>
        </p:nvSpPr>
        <p:spPr>
          <a:xfrm>
            <a:off x="379511" y="1981200"/>
            <a:ext cx="5616915"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345807" y="1330656"/>
            <a:ext cx="5619121" cy="639762"/>
          </a:xfrm>
          <a:prstGeom prst="rect">
            <a:avLst/>
          </a:prstGeom>
          <a:solidFill>
            <a:srgbClr val="1F497D"/>
          </a:solidFill>
        </p:spPr>
        <p:txBody>
          <a:bodyPr anchor="b">
            <a:normAutofit/>
          </a:bodyPr>
          <a:lstStyle>
            <a:lvl1pPr marL="0" indent="0">
              <a:buNone/>
              <a:defRPr sz="3200" b="1">
                <a:solidFill>
                  <a:schemeClr val="bg1"/>
                </a:solidFill>
                <a:effectLst/>
              </a:defRPr>
            </a:lvl1pPr>
            <a:lvl2pPr marL="457044" indent="0">
              <a:buNone/>
              <a:defRPr sz="2000" b="1"/>
            </a:lvl2pPr>
            <a:lvl3pPr marL="914088" indent="0">
              <a:buNone/>
              <a:defRPr sz="1800" b="1"/>
            </a:lvl3pPr>
            <a:lvl4pPr marL="1371133" indent="0">
              <a:buNone/>
              <a:defRPr sz="1600" b="1"/>
            </a:lvl4pPr>
            <a:lvl5pPr marL="1828178" indent="0">
              <a:buNone/>
              <a:defRPr sz="1600" b="1"/>
            </a:lvl5pPr>
            <a:lvl6pPr marL="2285222" indent="0">
              <a:buNone/>
              <a:defRPr sz="1600" b="1"/>
            </a:lvl6pPr>
            <a:lvl7pPr marL="2742267" indent="0">
              <a:buNone/>
              <a:defRPr sz="1600" b="1"/>
            </a:lvl7pPr>
            <a:lvl8pPr marL="3199311" indent="0">
              <a:buNone/>
              <a:defRPr sz="1600" b="1"/>
            </a:lvl8pPr>
            <a:lvl9pPr marL="3656358"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45807" y="1981200"/>
            <a:ext cx="5619121" cy="4648200"/>
          </a:xfrm>
          <a:prstGeom prst="rect">
            <a:avLst/>
          </a:prstGeom>
        </p:spPr>
        <p:txBody>
          <a:bodyPr/>
          <a:lstStyle>
            <a:lvl1pPr>
              <a:defRPr sz="2800"/>
            </a:lvl1pPr>
            <a:lvl2pPr>
              <a:defRPr sz="2400"/>
            </a:lvl2pPr>
            <a:lvl3pPr>
              <a:defRPr sz="20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811716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86058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41408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Blank Color 1 Layout">
    <p:spTree>
      <p:nvGrpSpPr>
        <p:cNvPr id="1" name=""/>
        <p:cNvGrpSpPr/>
        <p:nvPr/>
      </p:nvGrpSpPr>
      <p:grpSpPr>
        <a:xfrm>
          <a:off x="0" y="0"/>
          <a:ext cx="0" cy="0"/>
          <a:chOff x="0" y="0"/>
          <a:chExt cx="0" cy="0"/>
        </a:xfrm>
      </p:grpSpPr>
      <p:sp>
        <p:nvSpPr>
          <p:cNvPr id="6" name="top right small rectangle"/>
          <p:cNvSpPr/>
          <p:nvPr userDrawn="1"/>
        </p:nvSpPr>
        <p:spPr bwMode="auto">
          <a:xfrm>
            <a:off x="0" y="0"/>
            <a:ext cx="12192000" cy="6858000"/>
          </a:xfrm>
          <a:prstGeom prst="rect">
            <a:avLst/>
          </a:prstGeom>
          <a:solidFill>
            <a:schemeClr val="tx2"/>
          </a:solidFill>
          <a:ln>
            <a:noFill/>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04" tIns="45703" rIns="91404" bIns="45703" numCol="1" rtlCol="0" anchor="ctr" anchorCtr="0" compatLnSpc="1">
            <a:prstTxWarp prst="textNoShape">
              <a:avLst/>
            </a:prstTxWarp>
          </a:bodyPr>
          <a:lstStyle/>
          <a:p>
            <a:pPr algn="ctr" defTabSz="913788" fontAlgn="base">
              <a:spcBef>
                <a:spcPct val="0"/>
              </a:spcBef>
              <a:spcAft>
                <a:spcPct val="0"/>
              </a:spcAft>
            </a:pPr>
            <a:endParaRPr lang="en-US" sz="2200">
              <a:gradFill>
                <a:gsLst>
                  <a:gs pos="0">
                    <a:srgbClr val="FFFFFF"/>
                  </a:gs>
                  <a:gs pos="100000">
                    <a:srgbClr val="FFFFFF"/>
                  </a:gs>
                </a:gsLst>
                <a:lin ang="5400000" scaled="0"/>
              </a:gradFill>
            </a:endParaRPr>
          </a:p>
        </p:txBody>
      </p:sp>
      <p:sp>
        <p:nvSpPr>
          <p:cNvPr id="11" name="Rectangle 2"/>
          <p:cNvSpPr>
            <a:spLocks noChangeArrowheads="1"/>
          </p:cNvSpPr>
          <p:nvPr userDrawn="1"/>
        </p:nvSpPr>
        <p:spPr bwMode="auto">
          <a:xfrm>
            <a:off x="530087" y="5960743"/>
            <a:ext cx="11078818" cy="738664"/>
          </a:xfrm>
          <a:prstGeom prst="rect">
            <a:avLst/>
          </a:prstGeom>
          <a:noFill/>
          <a:ln w="9525">
            <a:noFill/>
            <a:miter lim="800000"/>
            <a:headEnd/>
            <a:tailEnd/>
          </a:ln>
        </p:spPr>
        <p:txBody>
          <a:bodyPr wrap="square">
            <a:spAutoFit/>
          </a:bodyPr>
          <a:lstStyle/>
          <a:p>
            <a:pPr marL="0" lvl="1" defTabSz="914088">
              <a:defRPr/>
            </a:pPr>
            <a:r>
              <a:rPr lang="en-US" sz="1050">
                <a:solidFill>
                  <a:schemeClr val="bg1">
                    <a:lumMod val="85000"/>
                  </a:schemeClr>
                </a:solidFill>
              </a:rPr>
              <a:t>©2013 Microsoft Corporation. All rights reserved. Microsoft, Windows, Office, Azure, System Center, Dynamics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5" name="Picture 4"/>
          <p:cNvPicPr>
            <a:picLocks noChangeAspect="1"/>
          </p:cNvPicPr>
          <p:nvPr userDrawn="1"/>
        </p:nvPicPr>
        <p:blipFill rotWithShape="1">
          <a:blip r:embed="rId2" cstate="print">
            <a:extLst>
              <a:ext uri="{28A0092B-C50C-407E-A947-70E740481C1C}">
                <a14:useLocalDpi xmlns:a14="http://schemas.microsoft.com/office/drawing/2010/main" val="0"/>
              </a:ext>
            </a:extLst>
          </a:blip>
          <a:srcRect l="9719"/>
          <a:stretch/>
        </p:blipFill>
        <p:spPr>
          <a:xfrm>
            <a:off x="530087" y="2940117"/>
            <a:ext cx="5473148" cy="2229412"/>
          </a:xfrm>
          <a:prstGeom prst="rect">
            <a:avLst/>
          </a:prstGeom>
        </p:spPr>
      </p:pic>
    </p:spTree>
    <p:extLst>
      <p:ext uri="{BB962C8B-B14F-4D97-AF65-F5344CB8AC3E}">
        <p14:creationId xmlns:p14="http://schemas.microsoft.com/office/powerpoint/2010/main" val="1131119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p:cNvSpPr>
            <a:spLocks noGrp="1" noChangeArrowheads="1"/>
          </p:cNvSpPr>
          <p:nvPr>
            <p:ph type="dt" sz="half" idx="10"/>
          </p:nvPr>
        </p:nvSpPr>
        <p:spPr/>
        <p:txBody>
          <a:bodyPr/>
          <a:lstStyle>
            <a:lvl1pPr>
              <a:defRPr/>
            </a:lvl1pPr>
          </a:lstStyle>
          <a:p>
            <a:pPr>
              <a:defRPr/>
            </a:pPr>
            <a:r>
              <a:rPr lang="en-US"/>
              <a:t>3/30/2009</a:t>
            </a:r>
            <a:endParaRPr lang="en-US" dirty="0"/>
          </a:p>
        </p:txBody>
      </p:sp>
      <p:sp>
        <p:nvSpPr>
          <p:cNvPr id="5" name="Rectangle 6"/>
          <p:cNvSpPr>
            <a:spLocks noGrp="1" noChangeArrowheads="1"/>
          </p:cNvSpPr>
          <p:nvPr>
            <p:ph type="sldNum" sz="quarter" idx="11"/>
          </p:nvPr>
        </p:nvSpPr>
        <p:spPr>
          <a:xfrm>
            <a:off x="9498203" y="6450435"/>
            <a:ext cx="2540000" cy="381000"/>
          </a:xfrm>
        </p:spPr>
        <p:txBody>
          <a:bodyPr/>
          <a:lstStyle>
            <a:lvl1pPr>
              <a:defRPr/>
            </a:lvl1pPr>
          </a:lstStyle>
          <a:p>
            <a:pPr>
              <a:defRPr/>
            </a:pPr>
            <a:fld id="{5D07661B-1E0D-4001-BF89-AF1DFB53F904}" type="slidenum">
              <a:rPr lang="en-US" smtClean="0"/>
              <a:pPr>
                <a:defRPr/>
              </a:pPr>
              <a:t>‹#›</a:t>
            </a:fld>
            <a:endParaRPr lang="en-US" dirty="0"/>
          </a:p>
        </p:txBody>
      </p:sp>
      <p:sp>
        <p:nvSpPr>
          <p:cNvPr id="6" name="Title 5"/>
          <p:cNvSpPr>
            <a:spLocks noGrp="1"/>
          </p:cNvSpPr>
          <p:nvPr>
            <p:ph type="title"/>
          </p:nvPr>
        </p:nvSpPr>
        <p:spPr/>
        <p:txBody>
          <a:bodyPr/>
          <a:lstStyle/>
          <a:p>
            <a:r>
              <a:rPr lang="en-US" dirty="0"/>
              <a:t>Click to edit Master title style</a:t>
            </a:r>
          </a:p>
        </p:txBody>
      </p:sp>
    </p:spTree>
    <p:extLst>
      <p:ext uri="{BB962C8B-B14F-4D97-AF65-F5344CB8AC3E}">
        <p14:creationId xmlns:p14="http://schemas.microsoft.com/office/powerpoint/2010/main" val="3600819711"/>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3.xml"/><Relationship Id="rId7"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5" Type="http://schemas.openxmlformats.org/officeDocument/2006/relationships/slideLayout" Target="../slideLayouts/slideLayout15.xml"/><Relationship Id="rId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Title Placeholder 9"/>
          <p:cNvSpPr>
            <a:spLocks noGrp="1"/>
          </p:cNvSpPr>
          <p:nvPr>
            <p:ph type="title"/>
          </p:nvPr>
        </p:nvSpPr>
        <p:spPr>
          <a:xfrm>
            <a:off x="379514" y="182215"/>
            <a:ext cx="11524432" cy="1063487"/>
          </a:xfrm>
          <a:prstGeom prst="rect">
            <a:avLst/>
          </a:prstGeom>
        </p:spPr>
        <p:txBody>
          <a:bodyPr vert="horz" lIns="91409" tIns="45705" rIns="91409" bIns="45705" rtlCol="0" anchor="t" anchorCtr="0">
            <a:normAutofit/>
          </a:bodyPr>
          <a:lstStyle/>
          <a:p>
            <a:r>
              <a:rPr lang="en-US"/>
              <a:t>Click to edit Master title style</a:t>
            </a:r>
          </a:p>
        </p:txBody>
      </p:sp>
    </p:spTree>
    <p:extLst>
      <p:ext uri="{BB962C8B-B14F-4D97-AF65-F5344CB8AC3E}">
        <p14:creationId xmlns:p14="http://schemas.microsoft.com/office/powerpoint/2010/main" val="35996350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Lst>
  <p:txStyles>
    <p:titleStyle>
      <a:lvl1pPr algn="l" defTabSz="914088" rtl="0" eaLnBrk="1" latinLnBrk="0" hangingPunct="1">
        <a:lnSpc>
          <a:spcPct val="80000"/>
        </a:lnSpc>
        <a:spcBef>
          <a:spcPct val="0"/>
        </a:spcBef>
        <a:buNone/>
        <a:defRPr sz="4400" kern="120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p:titleStyle>
    <p:bodyStyle>
      <a:lvl1pPr marL="342783" indent="-342783" algn="l" defTabSz="914088" rtl="0" eaLnBrk="1" latinLnBrk="0" hangingPunct="1">
        <a:spcBef>
          <a:spcPts val="1200"/>
        </a:spcBef>
        <a:buFont typeface="Arial" pitchFamily="34" charset="0"/>
        <a:buChar char="•"/>
        <a:defRPr sz="3200" b="1"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1pPr>
      <a:lvl2pPr marL="742698" indent="-285652" algn="l" defTabSz="914088" rtl="0" eaLnBrk="1" latinLnBrk="0" hangingPunct="1">
        <a:spcBef>
          <a:spcPts val="300"/>
        </a:spcBef>
        <a:spcAft>
          <a:spcPts val="300"/>
        </a:spcAft>
        <a:buFont typeface="Arial" pitchFamily="34" charset="0"/>
        <a:buChar char="–"/>
        <a:defRPr sz="28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2pPr>
      <a:lvl3pPr marL="1142612" indent="-228522" algn="l" defTabSz="914088" rtl="0" eaLnBrk="1" latinLnBrk="0" hangingPunct="1">
        <a:spcBef>
          <a:spcPts val="200"/>
        </a:spcBef>
        <a:spcAft>
          <a:spcPts val="200"/>
        </a:spcAft>
        <a:buFont typeface="Arial" pitchFamily="34" charset="0"/>
        <a:buChar char="•"/>
        <a:defRPr sz="24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3pPr>
      <a:lvl4pPr marL="1599657"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4pPr>
      <a:lvl5pPr marL="2056700" indent="-228522" algn="l" defTabSz="914088" rtl="0" eaLnBrk="1" latinLnBrk="0" hangingPunct="1">
        <a:spcBef>
          <a:spcPct val="20000"/>
        </a:spcBef>
        <a:buFont typeface="Arial" pitchFamily="34" charset="0"/>
        <a:buChar char="»"/>
        <a:defRPr sz="2000" kern="0" baseline="0">
          <a:solidFill>
            <a:schemeClr val="tx1"/>
          </a:solidFill>
          <a:latin typeface="Segoe UI Light" panose="020B0502040204020203" pitchFamily="34" charset="0"/>
          <a:ea typeface="Segoe UI Light" panose="020B0502040204020203" pitchFamily="34" charset="0"/>
          <a:cs typeface="Segoe UI Light" panose="020B0502040204020203" pitchFamily="34" charset="0"/>
        </a:defRPr>
      </a:lvl5pPr>
      <a:lvl6pPr marL="2513745"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0789"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7833"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4878" indent="-228522" algn="l" defTabSz="914088"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088" rtl="0" eaLnBrk="1" latinLnBrk="0" hangingPunct="1">
        <a:defRPr sz="1800" kern="1200">
          <a:solidFill>
            <a:schemeClr val="tx1"/>
          </a:solidFill>
          <a:latin typeface="+mn-lt"/>
          <a:ea typeface="+mn-ea"/>
          <a:cs typeface="+mn-cs"/>
        </a:defRPr>
      </a:lvl1pPr>
      <a:lvl2pPr marL="457044" algn="l" defTabSz="914088" rtl="0" eaLnBrk="1" latinLnBrk="0" hangingPunct="1">
        <a:defRPr sz="1800" kern="1200">
          <a:solidFill>
            <a:schemeClr val="tx1"/>
          </a:solidFill>
          <a:latin typeface="+mn-lt"/>
          <a:ea typeface="+mn-ea"/>
          <a:cs typeface="+mn-cs"/>
        </a:defRPr>
      </a:lvl2pPr>
      <a:lvl3pPr marL="914088" algn="l" defTabSz="914088" rtl="0" eaLnBrk="1" latinLnBrk="0" hangingPunct="1">
        <a:defRPr sz="1800" kern="1200">
          <a:solidFill>
            <a:schemeClr val="tx1"/>
          </a:solidFill>
          <a:latin typeface="+mn-lt"/>
          <a:ea typeface="+mn-ea"/>
          <a:cs typeface="+mn-cs"/>
        </a:defRPr>
      </a:lvl3pPr>
      <a:lvl4pPr marL="1371133" algn="l" defTabSz="914088" rtl="0" eaLnBrk="1" latinLnBrk="0" hangingPunct="1">
        <a:defRPr sz="1800" kern="1200">
          <a:solidFill>
            <a:schemeClr val="tx1"/>
          </a:solidFill>
          <a:latin typeface="+mn-lt"/>
          <a:ea typeface="+mn-ea"/>
          <a:cs typeface="+mn-cs"/>
        </a:defRPr>
      </a:lvl4pPr>
      <a:lvl5pPr marL="1828178" algn="l" defTabSz="914088" rtl="0" eaLnBrk="1" latinLnBrk="0" hangingPunct="1">
        <a:defRPr sz="1800" kern="1200">
          <a:solidFill>
            <a:schemeClr val="tx1"/>
          </a:solidFill>
          <a:latin typeface="+mn-lt"/>
          <a:ea typeface="+mn-ea"/>
          <a:cs typeface="+mn-cs"/>
        </a:defRPr>
      </a:lvl5pPr>
      <a:lvl6pPr marL="2285222" algn="l" defTabSz="914088" rtl="0" eaLnBrk="1" latinLnBrk="0" hangingPunct="1">
        <a:defRPr sz="1800" kern="1200">
          <a:solidFill>
            <a:schemeClr val="tx1"/>
          </a:solidFill>
          <a:latin typeface="+mn-lt"/>
          <a:ea typeface="+mn-ea"/>
          <a:cs typeface="+mn-cs"/>
        </a:defRPr>
      </a:lvl6pPr>
      <a:lvl7pPr marL="2742267" algn="l" defTabSz="914088" rtl="0" eaLnBrk="1" latinLnBrk="0" hangingPunct="1">
        <a:defRPr sz="1800" kern="1200">
          <a:solidFill>
            <a:schemeClr val="tx1"/>
          </a:solidFill>
          <a:latin typeface="+mn-lt"/>
          <a:ea typeface="+mn-ea"/>
          <a:cs typeface="+mn-cs"/>
        </a:defRPr>
      </a:lvl7pPr>
      <a:lvl8pPr marL="3199311" algn="l" defTabSz="914088" rtl="0" eaLnBrk="1" latinLnBrk="0" hangingPunct="1">
        <a:defRPr sz="1800" kern="1200">
          <a:solidFill>
            <a:schemeClr val="tx1"/>
          </a:solidFill>
          <a:latin typeface="+mn-lt"/>
          <a:ea typeface="+mn-ea"/>
          <a:cs typeface="+mn-cs"/>
        </a:defRPr>
      </a:lvl8pPr>
      <a:lvl9pPr marL="3656358" algn="l" defTabSz="914088"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914400" y="304800"/>
            <a:ext cx="10363200" cy="609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914400" y="1143000"/>
            <a:ext cx="10363200" cy="5029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914400" y="6324600"/>
            <a:ext cx="25400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spcBef>
                <a:spcPct val="0"/>
              </a:spcBef>
              <a:defRPr sz="1400">
                <a:latin typeface="Times New Roman" pitchFamily="18" charset="0"/>
              </a:defRPr>
            </a:lvl1pPr>
          </a:lstStyle>
          <a:p>
            <a:pPr>
              <a:defRPr/>
            </a:pPr>
            <a:r>
              <a:rPr lang="en-US"/>
              <a:t>3/30/2009</a:t>
            </a:r>
            <a:endParaRPr lang="en-US" dirty="0"/>
          </a:p>
        </p:txBody>
      </p:sp>
      <p:sp>
        <p:nvSpPr>
          <p:cNvPr id="1030" name="Rectangle 6"/>
          <p:cNvSpPr>
            <a:spLocks noGrp="1" noChangeArrowheads="1"/>
          </p:cNvSpPr>
          <p:nvPr>
            <p:ph type="sldNum" sz="quarter" idx="4"/>
          </p:nvPr>
        </p:nvSpPr>
        <p:spPr bwMode="auto">
          <a:xfrm>
            <a:off x="8737600" y="6324600"/>
            <a:ext cx="2540000" cy="3810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spcBef>
                <a:spcPct val="0"/>
              </a:spcBef>
              <a:defRPr sz="1400">
                <a:latin typeface="Times New Roman" pitchFamily="18" charset="0"/>
              </a:defRPr>
            </a:lvl1pPr>
          </a:lstStyle>
          <a:p>
            <a:pPr>
              <a:defRPr/>
            </a:pPr>
            <a:fld id="{D0D9DFD6-4969-45EA-B86D-E0000C936B8F}" type="slidenum">
              <a:rPr lang="en-US" smtClean="0"/>
              <a:pPr>
                <a:defRPr/>
              </a:pPr>
              <a:t>‹#›</a:t>
            </a:fld>
            <a:endParaRPr lang="en-US" dirty="0"/>
          </a:p>
        </p:txBody>
      </p:sp>
      <p:sp>
        <p:nvSpPr>
          <p:cNvPr id="1031" name="Line 7"/>
          <p:cNvSpPr>
            <a:spLocks noChangeShapeType="1"/>
          </p:cNvSpPr>
          <p:nvPr/>
        </p:nvSpPr>
        <p:spPr bwMode="auto">
          <a:xfrm>
            <a:off x="508000" y="914400"/>
            <a:ext cx="11159067" cy="0"/>
          </a:xfrm>
          <a:prstGeom prst="line">
            <a:avLst/>
          </a:prstGeom>
          <a:noFill/>
          <a:ln w="50800">
            <a:solidFill>
              <a:srgbClr val="008080"/>
            </a:solidFill>
            <a:round/>
            <a:headEnd type="none" w="sm" len="sm"/>
            <a:tailEnd type="none" w="sm" len="sm"/>
          </a:ln>
          <a:effectLst/>
        </p:spPr>
        <p:txBody>
          <a:bodyPr wrap="none" anchor="ctr"/>
          <a:lstStyle/>
          <a:p>
            <a:pPr>
              <a:defRPr/>
            </a:pPr>
            <a:endParaRPr lang="en-US" sz="1800"/>
          </a:p>
        </p:txBody>
      </p:sp>
      <p:sp>
        <p:nvSpPr>
          <p:cNvPr id="2" name="Footer Placeholder 1"/>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Tree>
    <p:extLst>
      <p:ext uri="{BB962C8B-B14F-4D97-AF65-F5344CB8AC3E}">
        <p14:creationId xmlns:p14="http://schemas.microsoft.com/office/powerpoint/2010/main" val="1255964462"/>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Lst>
  <p:transition/>
  <p:hf hdr="0" dt="0"/>
  <p:txStyles>
    <p:titleStyle>
      <a:lvl1pPr algn="ctr" rtl="0" eaLnBrk="0" fontAlgn="base" hangingPunct="0">
        <a:spcBef>
          <a:spcPct val="0"/>
        </a:spcBef>
        <a:spcAft>
          <a:spcPct val="0"/>
        </a:spcAft>
        <a:defRPr sz="2800">
          <a:solidFill>
            <a:schemeClr val="tx2"/>
          </a:solidFill>
          <a:latin typeface="+mj-lt"/>
          <a:ea typeface="+mj-ea"/>
          <a:cs typeface="+mj-cs"/>
        </a:defRPr>
      </a:lvl1pPr>
      <a:lvl2pPr algn="ctr" rtl="0" eaLnBrk="0" fontAlgn="base" hangingPunct="0">
        <a:spcBef>
          <a:spcPct val="0"/>
        </a:spcBef>
        <a:spcAft>
          <a:spcPct val="0"/>
        </a:spcAft>
        <a:defRPr sz="2800">
          <a:solidFill>
            <a:schemeClr val="tx2"/>
          </a:solidFill>
          <a:latin typeface="Comic Sans MS" pitchFamily="66" charset="0"/>
        </a:defRPr>
      </a:lvl2pPr>
      <a:lvl3pPr algn="ctr" rtl="0" eaLnBrk="0" fontAlgn="base" hangingPunct="0">
        <a:spcBef>
          <a:spcPct val="0"/>
        </a:spcBef>
        <a:spcAft>
          <a:spcPct val="0"/>
        </a:spcAft>
        <a:defRPr sz="2800">
          <a:solidFill>
            <a:schemeClr val="tx2"/>
          </a:solidFill>
          <a:latin typeface="Comic Sans MS" pitchFamily="66" charset="0"/>
        </a:defRPr>
      </a:lvl3pPr>
      <a:lvl4pPr algn="ctr" rtl="0" eaLnBrk="0" fontAlgn="base" hangingPunct="0">
        <a:spcBef>
          <a:spcPct val="0"/>
        </a:spcBef>
        <a:spcAft>
          <a:spcPct val="0"/>
        </a:spcAft>
        <a:defRPr sz="2800">
          <a:solidFill>
            <a:schemeClr val="tx2"/>
          </a:solidFill>
          <a:latin typeface="Comic Sans MS" pitchFamily="66" charset="0"/>
        </a:defRPr>
      </a:lvl4pPr>
      <a:lvl5pPr algn="ctr" rtl="0" eaLnBrk="0" fontAlgn="base" hangingPunct="0">
        <a:spcBef>
          <a:spcPct val="0"/>
        </a:spcBef>
        <a:spcAft>
          <a:spcPct val="0"/>
        </a:spcAft>
        <a:defRPr sz="2800">
          <a:solidFill>
            <a:schemeClr val="tx2"/>
          </a:solidFill>
          <a:latin typeface="Comic Sans MS" pitchFamily="66" charset="0"/>
        </a:defRPr>
      </a:lvl5pPr>
      <a:lvl6pPr marL="457200" algn="ctr" rtl="0" fontAlgn="base">
        <a:spcBef>
          <a:spcPct val="0"/>
        </a:spcBef>
        <a:spcAft>
          <a:spcPct val="0"/>
        </a:spcAft>
        <a:defRPr sz="2800">
          <a:solidFill>
            <a:schemeClr val="tx2"/>
          </a:solidFill>
          <a:latin typeface="Comic Sans MS" pitchFamily="66" charset="0"/>
        </a:defRPr>
      </a:lvl6pPr>
      <a:lvl7pPr marL="914400" algn="ctr" rtl="0" fontAlgn="base">
        <a:spcBef>
          <a:spcPct val="0"/>
        </a:spcBef>
        <a:spcAft>
          <a:spcPct val="0"/>
        </a:spcAft>
        <a:defRPr sz="2800">
          <a:solidFill>
            <a:schemeClr val="tx2"/>
          </a:solidFill>
          <a:latin typeface="Comic Sans MS" pitchFamily="66" charset="0"/>
        </a:defRPr>
      </a:lvl7pPr>
      <a:lvl8pPr marL="1371600" algn="ctr" rtl="0" fontAlgn="base">
        <a:spcBef>
          <a:spcPct val="0"/>
        </a:spcBef>
        <a:spcAft>
          <a:spcPct val="0"/>
        </a:spcAft>
        <a:defRPr sz="2800">
          <a:solidFill>
            <a:schemeClr val="tx2"/>
          </a:solidFill>
          <a:latin typeface="Comic Sans MS" pitchFamily="66" charset="0"/>
        </a:defRPr>
      </a:lvl8pPr>
      <a:lvl9pPr marL="1828800" algn="ctr" rtl="0" fontAlgn="base">
        <a:spcBef>
          <a:spcPct val="0"/>
        </a:spcBef>
        <a:spcAft>
          <a:spcPct val="0"/>
        </a:spcAft>
        <a:defRPr sz="2800">
          <a:solidFill>
            <a:schemeClr val="tx2"/>
          </a:solidFill>
          <a:latin typeface="Comic Sans MS" pitchFamily="66" charset="0"/>
        </a:defRPr>
      </a:lvl9pPr>
    </p:titleStyle>
    <p:body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1D886-6380-44BF-B75F-DD661BEEE6D2}"/>
              </a:ext>
            </a:extLst>
          </p:cNvPr>
          <p:cNvSpPr>
            <a:spLocks noGrp="1"/>
          </p:cNvSpPr>
          <p:nvPr>
            <p:ph type="title"/>
          </p:nvPr>
        </p:nvSpPr>
        <p:spPr>
          <a:xfrm>
            <a:off x="333784" y="2897256"/>
            <a:ext cx="11524432" cy="1063487"/>
          </a:xfrm>
        </p:spPr>
        <p:txBody>
          <a:bodyPr>
            <a:normAutofit fontScale="90000"/>
          </a:bodyPr>
          <a:lstStyle/>
          <a:p>
            <a:r>
              <a:rPr lang="en-US" dirty="0"/>
              <a:t>Introduction to Microsoft PROSE SDK</a:t>
            </a:r>
            <a:br>
              <a:rPr lang="en-US" dirty="0"/>
            </a:br>
            <a:r>
              <a:rPr lang="en-US" dirty="0"/>
              <a:t>						-</a:t>
            </a:r>
            <a:r>
              <a:rPr lang="en-US" sz="3600" dirty="0"/>
              <a:t> Rajeev Gupta </a:t>
            </a:r>
            <a:br>
              <a:rPr lang="en-US" sz="3600" dirty="0"/>
            </a:br>
            <a:r>
              <a:rPr lang="en-US" sz="3600" dirty="0"/>
              <a:t>							&amp;  Aditi Bhatnagar</a:t>
            </a:r>
            <a:endParaRPr lang="en-US" dirty="0"/>
          </a:p>
        </p:txBody>
      </p:sp>
    </p:spTree>
    <p:extLst>
      <p:ext uri="{BB962C8B-B14F-4D97-AF65-F5344CB8AC3E}">
        <p14:creationId xmlns:p14="http://schemas.microsoft.com/office/powerpoint/2010/main" val="13242122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73D96C-0F03-4EBD-9A1D-49A3BED8F3E4}"/>
              </a:ext>
            </a:extLst>
          </p:cNvPr>
          <p:cNvSpPr>
            <a:spLocks noGrp="1"/>
          </p:cNvSpPr>
          <p:nvPr>
            <p:ph idx="1"/>
          </p:nvPr>
        </p:nvSpPr>
        <p:spPr>
          <a:xfrm>
            <a:off x="914400" y="1143000"/>
            <a:ext cx="10363200" cy="5410200"/>
          </a:xfrm>
        </p:spPr>
        <p:txBody>
          <a:bodyPr/>
          <a:lstStyle/>
          <a:p>
            <a:pPr marL="0" indent="0">
              <a:buNone/>
            </a:pPr>
            <a:r>
              <a:rPr lang="en-US" dirty="0"/>
              <a:t>A DSL consists of four main components:</a:t>
            </a:r>
          </a:p>
          <a:p>
            <a:r>
              <a:rPr lang="en-US" dirty="0"/>
              <a:t>Syntax – a </a:t>
            </a:r>
            <a:r>
              <a:rPr lang="en-US" i="1" dirty="0"/>
              <a:t>context-free grammar</a:t>
            </a:r>
            <a:r>
              <a:rPr lang="en-US" dirty="0"/>
              <a:t> describing a space of possible programs in a DSL.</a:t>
            </a:r>
          </a:p>
          <a:p>
            <a:r>
              <a:rPr lang="en-US" dirty="0"/>
              <a:t>Semantics – an executable function for each user-defined DSL operator.</a:t>
            </a:r>
          </a:p>
          <a:p>
            <a:r>
              <a:rPr lang="en-US" dirty="0"/>
              <a:t>Features – computed attributes on individual programs in the DSL (for instance, a syntactic score of a program for ranking purposes).</a:t>
            </a:r>
          </a:p>
          <a:p>
            <a:r>
              <a:rPr lang="en-US" dirty="0"/>
              <a:t>Witness functions – small “inverse semantics” functions that enable deductive backpropagation, the main synthesis technology provided in the PROSE framework.</a:t>
            </a:r>
          </a:p>
          <a:p>
            <a:endParaRPr lang="en-US" dirty="0"/>
          </a:p>
        </p:txBody>
      </p:sp>
      <p:sp>
        <p:nvSpPr>
          <p:cNvPr id="3" name="Slide Number Placeholder 2">
            <a:extLst>
              <a:ext uri="{FF2B5EF4-FFF2-40B4-BE49-F238E27FC236}">
                <a16:creationId xmlns:a16="http://schemas.microsoft.com/office/drawing/2014/main" id="{54F5D9D2-7517-48AB-8C07-32590EF25013}"/>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10</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403E7004-1ABB-496D-8E6D-6DC044059482}"/>
              </a:ext>
            </a:extLst>
          </p:cNvPr>
          <p:cNvSpPr>
            <a:spLocks noGrp="1"/>
          </p:cNvSpPr>
          <p:nvPr>
            <p:ph type="title"/>
          </p:nvPr>
        </p:nvSpPr>
        <p:spPr/>
        <p:txBody>
          <a:bodyPr/>
          <a:lstStyle/>
          <a:p>
            <a:r>
              <a:rPr lang="en-US" dirty="0"/>
              <a:t>Domain Specific Language</a:t>
            </a:r>
          </a:p>
        </p:txBody>
      </p:sp>
    </p:spTree>
    <p:extLst>
      <p:ext uri="{BB962C8B-B14F-4D97-AF65-F5344CB8AC3E}">
        <p14:creationId xmlns:p14="http://schemas.microsoft.com/office/powerpoint/2010/main" val="331334668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B6A67E4-BC63-4899-B02E-C3A89A2BDCDC}"/>
              </a:ext>
            </a:extLst>
          </p:cNvPr>
          <p:cNvSpPr>
            <a:spLocks noGrp="1"/>
          </p:cNvSpPr>
          <p:nvPr>
            <p:ph idx="1"/>
          </p:nvPr>
        </p:nvSpPr>
        <p:spPr/>
        <p:txBody>
          <a:bodyPr/>
          <a:lstStyle/>
          <a:p>
            <a:r>
              <a:rPr lang="en-US" dirty="0"/>
              <a:t>A DSL describes a space of programs that extract a substring from a given string. </a:t>
            </a:r>
          </a:p>
          <a:p>
            <a:r>
              <a:rPr lang="en-US" dirty="0"/>
              <a:t>They can do it in two possible ways </a:t>
            </a:r>
          </a:p>
          <a:p>
            <a:pPr lvl="1"/>
            <a:r>
              <a:rPr lang="en-US" dirty="0"/>
              <a:t>extract a substring based on absolute position indices</a:t>
            </a:r>
          </a:p>
          <a:p>
            <a:pPr lvl="1"/>
            <a:r>
              <a:rPr lang="en-US" dirty="0"/>
              <a:t>based on matches of regular expressions.</a:t>
            </a:r>
          </a:p>
          <a:p>
            <a:r>
              <a:rPr lang="en-US" dirty="0"/>
              <a:t>First 5 characters:</a:t>
            </a:r>
          </a:p>
          <a:p>
            <a:pPr lvl="1"/>
            <a:r>
              <a:rPr lang="en-US" dirty="0"/>
              <a:t>Substring(x, </a:t>
            </a:r>
            <a:r>
              <a:rPr lang="en-US" dirty="0" err="1"/>
              <a:t>PositionPair</a:t>
            </a:r>
            <a:r>
              <a:rPr lang="en-US" dirty="0"/>
              <a:t>(</a:t>
            </a:r>
            <a:r>
              <a:rPr lang="en-US" dirty="0" err="1"/>
              <a:t>AbsolutePosition</a:t>
            </a:r>
            <a:r>
              <a:rPr lang="en-US" dirty="0"/>
              <a:t>(x, 0), </a:t>
            </a:r>
            <a:r>
              <a:rPr lang="en-US" dirty="0" err="1"/>
              <a:t>AbsolutePosition</a:t>
            </a:r>
            <a:r>
              <a:rPr lang="en-US" dirty="0"/>
              <a:t>(x, 5)))</a:t>
            </a:r>
          </a:p>
          <a:p>
            <a:r>
              <a:rPr lang="en-US" dirty="0"/>
              <a:t>String between the first pair of parentheses:</a:t>
            </a:r>
          </a:p>
          <a:p>
            <a:pPr lvl="1"/>
            <a:r>
              <a:rPr lang="en-US" dirty="0"/>
              <a:t>Substring(x, </a:t>
            </a:r>
            <a:r>
              <a:rPr lang="en-US" dirty="0" err="1"/>
              <a:t>PositionPair</a:t>
            </a:r>
            <a:r>
              <a:rPr lang="en-US" dirty="0"/>
              <a:t>(</a:t>
            </a:r>
            <a:r>
              <a:rPr lang="en-US" dirty="0" err="1"/>
              <a:t>RegexPosition</a:t>
            </a:r>
            <a:r>
              <a:rPr lang="en-US" dirty="0"/>
              <a:t>(x, </a:t>
            </a:r>
            <a:r>
              <a:rPr lang="en-US" dirty="0" err="1"/>
              <a:t>RegexPair</a:t>
            </a:r>
            <a:r>
              <a:rPr lang="en-US" dirty="0"/>
              <a:t>(/\(/, //), 0), </a:t>
            </a:r>
            <a:r>
              <a:rPr lang="en-US" dirty="0" err="1"/>
              <a:t>RegexPosition</a:t>
            </a:r>
            <a:r>
              <a:rPr lang="en-US" dirty="0"/>
              <a:t>(x, </a:t>
            </a:r>
            <a:r>
              <a:rPr lang="en-US" dirty="0" err="1"/>
              <a:t>RegexPair</a:t>
            </a:r>
            <a:r>
              <a:rPr lang="en-US" dirty="0"/>
              <a:t>(//, /\)/), 0)))</a:t>
            </a:r>
          </a:p>
          <a:p>
            <a:endParaRPr lang="en-US" dirty="0"/>
          </a:p>
        </p:txBody>
      </p:sp>
      <p:sp>
        <p:nvSpPr>
          <p:cNvPr id="3" name="Slide Number Placeholder 2">
            <a:extLst>
              <a:ext uri="{FF2B5EF4-FFF2-40B4-BE49-F238E27FC236}">
                <a16:creationId xmlns:a16="http://schemas.microsoft.com/office/drawing/2014/main" id="{E68F6447-48F6-40BB-9737-DF82B4425CB9}"/>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11</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F3861C0D-A724-4580-981A-A1E2AE0861CC}"/>
              </a:ext>
            </a:extLst>
          </p:cNvPr>
          <p:cNvSpPr>
            <a:spLocks noGrp="1"/>
          </p:cNvSpPr>
          <p:nvPr>
            <p:ph type="title"/>
          </p:nvPr>
        </p:nvSpPr>
        <p:spPr/>
        <p:txBody>
          <a:bodyPr/>
          <a:lstStyle/>
          <a:p>
            <a:r>
              <a:rPr lang="en-US" dirty="0"/>
              <a:t>Example DSL</a:t>
            </a:r>
          </a:p>
        </p:txBody>
      </p:sp>
    </p:spTree>
    <p:extLst>
      <p:ext uri="{BB962C8B-B14F-4D97-AF65-F5344CB8AC3E}">
        <p14:creationId xmlns:p14="http://schemas.microsoft.com/office/powerpoint/2010/main" val="1975098098"/>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2FD9584-146D-49AF-9FFB-DFF51EB3A2C3}"/>
              </a:ext>
            </a:extLst>
          </p:cNvPr>
          <p:cNvSpPr>
            <a:spLocks noGrp="1"/>
          </p:cNvSpPr>
          <p:nvPr>
            <p:ph idx="1"/>
          </p:nvPr>
        </p:nvSpPr>
        <p:spPr/>
        <p:txBody>
          <a:bodyPr/>
          <a:lstStyle/>
          <a:p>
            <a:pPr marL="0" indent="0">
              <a:buNone/>
            </a:pPr>
            <a:r>
              <a:rPr lang="en-US" sz="1400" dirty="0"/>
              <a:t>#reference 'file:SubstringExtraction.dll';</a:t>
            </a:r>
          </a:p>
          <a:p>
            <a:pPr marL="0" indent="0">
              <a:buNone/>
            </a:pPr>
            <a:r>
              <a:rPr lang="en-US" sz="1400" dirty="0"/>
              <a:t>using semantics </a:t>
            </a:r>
            <a:r>
              <a:rPr lang="en-US" sz="1400" dirty="0" err="1"/>
              <a:t>SubstringExtraction.Semantics</a:t>
            </a:r>
            <a:r>
              <a:rPr lang="en-US" sz="1400" dirty="0"/>
              <a:t>;</a:t>
            </a:r>
          </a:p>
          <a:p>
            <a:pPr marL="0" indent="0">
              <a:buNone/>
            </a:pPr>
            <a:r>
              <a:rPr lang="en-US" sz="1400" dirty="0"/>
              <a:t>language </a:t>
            </a:r>
            <a:r>
              <a:rPr lang="en-US" sz="1400" dirty="0" err="1"/>
              <a:t>SubstringExtraction</a:t>
            </a:r>
            <a:r>
              <a:rPr lang="en-US" sz="1400" dirty="0"/>
              <a:t>;</a:t>
            </a:r>
          </a:p>
          <a:p>
            <a:pPr marL="0" indent="0">
              <a:buNone/>
            </a:pPr>
            <a:endParaRPr lang="en-US" sz="1400" dirty="0"/>
          </a:p>
          <a:p>
            <a:pPr marL="0" indent="0">
              <a:buNone/>
            </a:pPr>
            <a:r>
              <a:rPr lang="en-US" sz="1400" dirty="0"/>
              <a:t>@input string x;</a:t>
            </a:r>
          </a:p>
          <a:p>
            <a:pPr marL="0" indent="0">
              <a:buNone/>
            </a:pPr>
            <a:endParaRPr lang="en-US" sz="1400" dirty="0"/>
          </a:p>
          <a:p>
            <a:pPr marL="0" indent="0">
              <a:buNone/>
            </a:pPr>
            <a:r>
              <a:rPr lang="en-US" sz="1400" dirty="0"/>
              <a:t>@complete feature double score = </a:t>
            </a:r>
            <a:r>
              <a:rPr lang="en-US" sz="1400" dirty="0" err="1"/>
              <a:t>RankingScore</a:t>
            </a:r>
            <a:r>
              <a:rPr lang="en-US" sz="1400" dirty="0"/>
              <a:t>;</a:t>
            </a:r>
          </a:p>
          <a:p>
            <a:pPr marL="0" indent="0">
              <a:buNone/>
            </a:pPr>
            <a:endParaRPr lang="en-US" sz="1400" dirty="0"/>
          </a:p>
          <a:p>
            <a:pPr marL="0" indent="0">
              <a:buNone/>
            </a:pPr>
            <a:r>
              <a:rPr lang="en-US" sz="1400" dirty="0"/>
              <a:t>// Extract a substring from 'x' between positions '</a:t>
            </a:r>
            <a:r>
              <a:rPr lang="en-US" sz="1400" dirty="0" err="1"/>
              <a:t>posPair</a:t>
            </a:r>
            <a:r>
              <a:rPr lang="en-US" sz="1400" dirty="0"/>
              <a:t>'</a:t>
            </a:r>
          </a:p>
          <a:p>
            <a:pPr marL="0" indent="0">
              <a:buNone/>
            </a:pPr>
            <a:r>
              <a:rPr lang="en-US" sz="1400" dirty="0"/>
              <a:t>@start string out := Substring(x, </a:t>
            </a:r>
            <a:r>
              <a:rPr lang="en-US" sz="1400" dirty="0" err="1"/>
              <a:t>pos</a:t>
            </a:r>
            <a:r>
              <a:rPr lang="en-US" sz="1400" dirty="0"/>
              <a:t>, </a:t>
            </a:r>
            <a:r>
              <a:rPr lang="en-US" sz="1400" dirty="0" err="1"/>
              <a:t>pos</a:t>
            </a:r>
            <a:r>
              <a:rPr lang="en-US" sz="1400" dirty="0"/>
              <a:t>);</a:t>
            </a:r>
          </a:p>
          <a:p>
            <a:pPr marL="0" indent="0">
              <a:buNone/>
            </a:pPr>
            <a:r>
              <a:rPr lang="en-US" sz="1400" dirty="0" err="1"/>
              <a:t>int</a:t>
            </a:r>
            <a:r>
              <a:rPr lang="en-US" sz="1400" dirty="0"/>
              <a:t>? </a:t>
            </a:r>
            <a:r>
              <a:rPr lang="en-US" sz="1400" dirty="0" err="1"/>
              <a:t>pos</a:t>
            </a:r>
            <a:r>
              <a:rPr lang="en-US" sz="1400" dirty="0"/>
              <a:t> := </a:t>
            </a:r>
            <a:r>
              <a:rPr lang="en-US" sz="1400" dirty="0" err="1"/>
              <a:t>AbsolutePosition</a:t>
            </a:r>
            <a:r>
              <a:rPr lang="en-US" sz="1400" dirty="0"/>
              <a:t>(x, k) | </a:t>
            </a:r>
            <a:r>
              <a:rPr lang="en-US" sz="1400" dirty="0" err="1"/>
              <a:t>RegexPosition</a:t>
            </a:r>
            <a:r>
              <a:rPr lang="en-US" sz="1400" dirty="0"/>
              <a:t>(x, r, r, k);</a:t>
            </a:r>
          </a:p>
          <a:p>
            <a:pPr marL="0" indent="0">
              <a:buNone/>
            </a:pPr>
            <a:endParaRPr lang="en-US" sz="1400" dirty="0"/>
          </a:p>
          <a:p>
            <a:pPr marL="0" indent="0">
              <a:buNone/>
            </a:pPr>
            <a:r>
              <a:rPr lang="en-US" sz="1400" dirty="0"/>
              <a:t>Regex r;</a:t>
            </a:r>
          </a:p>
          <a:p>
            <a:pPr marL="0" indent="0">
              <a:buNone/>
            </a:pPr>
            <a:r>
              <a:rPr lang="en-US" sz="1400" dirty="0" err="1"/>
              <a:t>int</a:t>
            </a:r>
            <a:r>
              <a:rPr lang="en-US" sz="1400" dirty="0"/>
              <a:t> k;</a:t>
            </a:r>
          </a:p>
        </p:txBody>
      </p:sp>
      <p:sp>
        <p:nvSpPr>
          <p:cNvPr id="3" name="Slide Number Placeholder 2">
            <a:extLst>
              <a:ext uri="{FF2B5EF4-FFF2-40B4-BE49-F238E27FC236}">
                <a16:creationId xmlns:a16="http://schemas.microsoft.com/office/drawing/2014/main" id="{FAF29D9F-B163-4CB6-976D-1D2EC565B4AD}"/>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12</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AFDEFF23-EB3B-4DD9-B165-B36B37F7218C}"/>
              </a:ext>
            </a:extLst>
          </p:cNvPr>
          <p:cNvSpPr>
            <a:spLocks noGrp="1"/>
          </p:cNvSpPr>
          <p:nvPr>
            <p:ph type="title"/>
          </p:nvPr>
        </p:nvSpPr>
        <p:spPr/>
        <p:txBody>
          <a:bodyPr/>
          <a:lstStyle/>
          <a:p>
            <a:r>
              <a:rPr lang="en-US" dirty="0"/>
              <a:t>Example grammar (</a:t>
            </a:r>
            <a:r>
              <a:rPr lang="en-US" dirty="0" err="1"/>
              <a:t>substring.grammar</a:t>
            </a:r>
            <a:r>
              <a:rPr lang="en-US" dirty="0"/>
              <a:t>)</a:t>
            </a:r>
          </a:p>
        </p:txBody>
      </p:sp>
    </p:spTree>
    <p:extLst>
      <p:ext uri="{BB962C8B-B14F-4D97-AF65-F5344CB8AC3E}">
        <p14:creationId xmlns:p14="http://schemas.microsoft.com/office/powerpoint/2010/main" val="1874815309"/>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C673493-E8D1-42DB-B049-9A504B6AE6E1}"/>
              </a:ext>
            </a:extLst>
          </p:cNvPr>
          <p:cNvSpPr>
            <a:spLocks noGrp="1"/>
          </p:cNvSpPr>
          <p:nvPr>
            <p:ph idx="1"/>
          </p:nvPr>
        </p:nvSpPr>
        <p:spPr>
          <a:xfrm>
            <a:off x="914400" y="1143000"/>
            <a:ext cx="4608871" cy="5029200"/>
          </a:xfrm>
        </p:spPr>
        <p:txBody>
          <a:bodyPr/>
          <a:lstStyle/>
          <a:p>
            <a:pPr marL="0" indent="0">
              <a:buNone/>
            </a:pPr>
            <a:r>
              <a:rPr lang="en-US" sz="1200" dirty="0"/>
              <a:t>using </a:t>
            </a:r>
            <a:r>
              <a:rPr lang="en-US" sz="1200" dirty="0" err="1"/>
              <a:t>System.Collections.Generic</a:t>
            </a:r>
            <a:r>
              <a:rPr lang="en-US" sz="1200" dirty="0"/>
              <a:t>;</a:t>
            </a:r>
          </a:p>
          <a:p>
            <a:pPr marL="0" indent="0">
              <a:buNone/>
            </a:pPr>
            <a:r>
              <a:rPr lang="en-US" sz="1200" dirty="0"/>
              <a:t>using </a:t>
            </a:r>
            <a:r>
              <a:rPr lang="en-US" sz="1200" dirty="0" err="1"/>
              <a:t>System.Linq</a:t>
            </a:r>
            <a:r>
              <a:rPr lang="en-US" sz="1200" dirty="0"/>
              <a:t>;</a:t>
            </a:r>
          </a:p>
          <a:p>
            <a:pPr marL="0" indent="0">
              <a:buNone/>
            </a:pPr>
            <a:r>
              <a:rPr lang="en-US" sz="1200" dirty="0"/>
              <a:t>using </a:t>
            </a:r>
            <a:r>
              <a:rPr lang="en-US" sz="1200" dirty="0" err="1"/>
              <a:t>System.Text.RegularExpressions</a:t>
            </a:r>
            <a:r>
              <a:rPr lang="en-US" sz="1200" dirty="0"/>
              <a:t>;</a:t>
            </a:r>
          </a:p>
          <a:p>
            <a:pPr marL="0" indent="0">
              <a:buNone/>
            </a:pPr>
            <a:endParaRPr lang="en-US" sz="1200" dirty="0"/>
          </a:p>
          <a:p>
            <a:pPr marL="0" indent="0">
              <a:buNone/>
            </a:pPr>
            <a:r>
              <a:rPr lang="en-US" sz="1200" dirty="0"/>
              <a:t>static class Semantics</a:t>
            </a:r>
          </a:p>
          <a:p>
            <a:pPr marL="0" indent="0">
              <a:buNone/>
            </a:pPr>
            <a:r>
              <a:rPr lang="en-US" sz="1200" dirty="0"/>
              <a:t>{</a:t>
            </a:r>
          </a:p>
          <a:p>
            <a:pPr marL="0" indent="0">
              <a:buNone/>
            </a:pPr>
            <a:r>
              <a:rPr lang="en-US" sz="1200" dirty="0"/>
              <a:t>    static string Substring(string x, Tuple&lt;</a:t>
            </a:r>
            <a:r>
              <a:rPr lang="en-US" sz="1200" dirty="0" err="1"/>
              <a:t>int</a:t>
            </a:r>
            <a:r>
              <a:rPr lang="en-US" sz="1200" dirty="0"/>
              <a:t>?, </a:t>
            </a:r>
            <a:r>
              <a:rPr lang="en-US" sz="1200" dirty="0" err="1"/>
              <a:t>int</a:t>
            </a:r>
            <a:r>
              <a:rPr lang="en-US" sz="1200" dirty="0"/>
              <a:t>?&gt; </a:t>
            </a:r>
            <a:r>
              <a:rPr lang="en-US" sz="1200" dirty="0" err="1"/>
              <a:t>posPair</a:t>
            </a:r>
            <a:r>
              <a:rPr lang="en-US" sz="1200" dirty="0"/>
              <a:t>)</a:t>
            </a:r>
          </a:p>
          <a:p>
            <a:pPr marL="0" indent="0">
              <a:buNone/>
            </a:pPr>
            <a:r>
              <a:rPr lang="en-US" sz="1200" dirty="0"/>
              <a:t>    {</a:t>
            </a:r>
          </a:p>
          <a:p>
            <a:pPr marL="0" indent="0">
              <a:buNone/>
            </a:pPr>
            <a:r>
              <a:rPr lang="en-US" sz="1200" dirty="0"/>
              <a:t>        if (posPair.Item1 == null || posPair.Item2 == null)</a:t>
            </a:r>
          </a:p>
          <a:p>
            <a:pPr marL="0" indent="0">
              <a:buNone/>
            </a:pPr>
            <a:r>
              <a:rPr lang="en-US" sz="1200" dirty="0"/>
              <a:t>            return null;</a:t>
            </a:r>
          </a:p>
          <a:p>
            <a:pPr marL="0" indent="0">
              <a:buNone/>
            </a:pPr>
            <a:r>
              <a:rPr lang="en-US" sz="1200" dirty="0"/>
              <a:t>        </a:t>
            </a:r>
            <a:r>
              <a:rPr lang="en-US" sz="1200" dirty="0" err="1"/>
              <a:t>int</a:t>
            </a:r>
            <a:r>
              <a:rPr lang="en-US" sz="1200" dirty="0"/>
              <a:t> start = posPair.Item1.Value;</a:t>
            </a:r>
          </a:p>
          <a:p>
            <a:pPr marL="0" indent="0">
              <a:buNone/>
            </a:pPr>
            <a:r>
              <a:rPr lang="en-US" sz="1200" dirty="0"/>
              <a:t>        </a:t>
            </a:r>
            <a:r>
              <a:rPr lang="en-US" sz="1200" dirty="0" err="1"/>
              <a:t>int</a:t>
            </a:r>
            <a:r>
              <a:rPr lang="en-US" sz="1200" dirty="0"/>
              <a:t> end = posPair.Item2.Value;</a:t>
            </a:r>
          </a:p>
          <a:p>
            <a:pPr marL="0" indent="0">
              <a:buNone/>
            </a:pPr>
            <a:r>
              <a:rPr lang="en-US" sz="1200" dirty="0"/>
              <a:t>        if (start &lt; 0 || start &gt;= </a:t>
            </a:r>
            <a:r>
              <a:rPr lang="en-US" sz="1200" dirty="0" err="1"/>
              <a:t>x.Length</a:t>
            </a:r>
            <a:r>
              <a:rPr lang="en-US" sz="1200" dirty="0"/>
              <a:t> ||</a:t>
            </a:r>
          </a:p>
          <a:p>
            <a:pPr marL="0" indent="0">
              <a:buNone/>
            </a:pPr>
            <a:r>
              <a:rPr lang="en-US" sz="1200" dirty="0"/>
              <a:t>            end &lt; 0 || end &gt;= </a:t>
            </a:r>
            <a:r>
              <a:rPr lang="en-US" sz="1200" dirty="0" err="1"/>
              <a:t>x.Length</a:t>
            </a:r>
            <a:r>
              <a:rPr lang="en-US" sz="1200" dirty="0"/>
              <a:t> || end &lt; start)</a:t>
            </a:r>
          </a:p>
          <a:p>
            <a:pPr marL="0" indent="0">
              <a:buNone/>
            </a:pPr>
            <a:r>
              <a:rPr lang="en-US" sz="1200" dirty="0"/>
              <a:t>            return null;</a:t>
            </a:r>
          </a:p>
          <a:p>
            <a:pPr marL="0" indent="0">
              <a:buNone/>
            </a:pPr>
            <a:r>
              <a:rPr lang="en-US" sz="1200" dirty="0"/>
              <a:t>        return </a:t>
            </a:r>
            <a:r>
              <a:rPr lang="en-US" sz="1200" dirty="0" err="1"/>
              <a:t>x.Substring</a:t>
            </a:r>
            <a:r>
              <a:rPr lang="en-US" sz="1200" dirty="0"/>
              <a:t>(start, end - start);</a:t>
            </a:r>
          </a:p>
          <a:p>
            <a:pPr marL="0" indent="0">
              <a:buNone/>
            </a:pPr>
            <a:r>
              <a:rPr lang="en-US" sz="1200" dirty="0"/>
              <a:t>    }</a:t>
            </a:r>
          </a:p>
          <a:p>
            <a:pPr marL="0" indent="0">
              <a:buNone/>
            </a:pPr>
            <a:endParaRPr lang="en-US" sz="1200" dirty="0"/>
          </a:p>
          <a:p>
            <a:pPr marL="0" indent="0">
              <a:buNone/>
            </a:pPr>
            <a:r>
              <a:rPr lang="en-US" sz="1200" dirty="0"/>
              <a:t>    static </a:t>
            </a:r>
            <a:r>
              <a:rPr lang="en-US" sz="1200" dirty="0" err="1"/>
              <a:t>int</a:t>
            </a:r>
            <a:r>
              <a:rPr lang="en-US" sz="1200" dirty="0"/>
              <a:t>? </a:t>
            </a:r>
            <a:r>
              <a:rPr lang="en-US" sz="1200" dirty="0" err="1"/>
              <a:t>AbsolutePosition</a:t>
            </a:r>
            <a:r>
              <a:rPr lang="en-US" sz="1200" dirty="0"/>
              <a:t>(string x, </a:t>
            </a:r>
            <a:r>
              <a:rPr lang="en-US" sz="1200" dirty="0" err="1"/>
              <a:t>int</a:t>
            </a:r>
            <a:r>
              <a:rPr lang="en-US" sz="1200" dirty="0"/>
              <a:t> k)</a:t>
            </a:r>
          </a:p>
          <a:p>
            <a:pPr marL="0" indent="0">
              <a:buNone/>
            </a:pPr>
            <a:r>
              <a:rPr lang="en-US" sz="1200" dirty="0"/>
              <a:t>    {</a:t>
            </a:r>
          </a:p>
          <a:p>
            <a:pPr marL="0" indent="0">
              <a:buNone/>
            </a:pPr>
            <a:r>
              <a:rPr lang="en-US" sz="1200" dirty="0"/>
              <a:t>        if (k &gt; </a:t>
            </a:r>
            <a:r>
              <a:rPr lang="en-US" sz="1200" dirty="0" err="1"/>
              <a:t>x.Length</a:t>
            </a:r>
            <a:r>
              <a:rPr lang="en-US" sz="1200" dirty="0"/>
              <a:t> || k &lt; -</a:t>
            </a:r>
            <a:r>
              <a:rPr lang="en-US" sz="1200" dirty="0" err="1"/>
              <a:t>x.Length</a:t>
            </a:r>
            <a:r>
              <a:rPr lang="en-US" sz="1200" dirty="0"/>
              <a:t> - 1)</a:t>
            </a:r>
          </a:p>
          <a:p>
            <a:pPr marL="0" indent="0">
              <a:buNone/>
            </a:pPr>
            <a:r>
              <a:rPr lang="en-US" sz="1200" dirty="0"/>
              <a:t>            return null;</a:t>
            </a:r>
          </a:p>
          <a:p>
            <a:pPr marL="0" indent="0">
              <a:buNone/>
            </a:pPr>
            <a:r>
              <a:rPr lang="en-US" sz="1200" dirty="0"/>
              <a:t>        return k &gt;= 0 ? k : (</a:t>
            </a:r>
            <a:r>
              <a:rPr lang="en-US" sz="1200" dirty="0" err="1"/>
              <a:t>x.Length</a:t>
            </a:r>
            <a:r>
              <a:rPr lang="en-US" sz="1200" dirty="0"/>
              <a:t> + k + 1);</a:t>
            </a:r>
          </a:p>
          <a:p>
            <a:pPr marL="0" indent="0">
              <a:buNone/>
            </a:pPr>
            <a:r>
              <a:rPr lang="en-US" sz="1200" dirty="0"/>
              <a:t>    }</a:t>
            </a:r>
          </a:p>
          <a:p>
            <a:pPr marL="0" indent="0">
              <a:buNone/>
            </a:pPr>
            <a:endParaRPr lang="en-US" sz="1200" dirty="0"/>
          </a:p>
          <a:p>
            <a:pPr marL="0" indent="0">
              <a:buNone/>
            </a:pPr>
            <a:r>
              <a:rPr lang="en-US" sz="1200" dirty="0"/>
              <a:t>    </a:t>
            </a:r>
          </a:p>
        </p:txBody>
      </p:sp>
      <p:sp>
        <p:nvSpPr>
          <p:cNvPr id="3" name="Slide Number Placeholder 2">
            <a:extLst>
              <a:ext uri="{FF2B5EF4-FFF2-40B4-BE49-F238E27FC236}">
                <a16:creationId xmlns:a16="http://schemas.microsoft.com/office/drawing/2014/main" id="{908AC908-E8D5-4375-B195-0810B2231467}"/>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13</a:t>
            </a:fld>
            <a:r>
              <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rPr>
              <a:t>/33</a:t>
            </a:r>
          </a:p>
        </p:txBody>
      </p:sp>
      <p:sp>
        <p:nvSpPr>
          <p:cNvPr id="4" name="Title 3">
            <a:extLst>
              <a:ext uri="{FF2B5EF4-FFF2-40B4-BE49-F238E27FC236}">
                <a16:creationId xmlns:a16="http://schemas.microsoft.com/office/drawing/2014/main" id="{7990A7C4-8CC6-4C6A-8F2E-9C9CE843B236}"/>
              </a:ext>
            </a:extLst>
          </p:cNvPr>
          <p:cNvSpPr>
            <a:spLocks noGrp="1"/>
          </p:cNvSpPr>
          <p:nvPr>
            <p:ph type="title"/>
          </p:nvPr>
        </p:nvSpPr>
        <p:spPr/>
        <p:txBody>
          <a:bodyPr/>
          <a:lstStyle/>
          <a:p>
            <a:r>
              <a:rPr lang="en-US" dirty="0"/>
              <a:t>Semantics (</a:t>
            </a:r>
            <a:r>
              <a:rPr lang="en-US" dirty="0" err="1"/>
              <a:t>SubstringExtraction.Semantics</a:t>
            </a:r>
            <a:r>
              <a:rPr lang="en-US" dirty="0"/>
              <a:t>)</a:t>
            </a:r>
          </a:p>
        </p:txBody>
      </p:sp>
      <p:sp>
        <p:nvSpPr>
          <p:cNvPr id="5" name="Content Placeholder 1">
            <a:extLst>
              <a:ext uri="{FF2B5EF4-FFF2-40B4-BE49-F238E27FC236}">
                <a16:creationId xmlns:a16="http://schemas.microsoft.com/office/drawing/2014/main" id="{9D4869A5-4B37-46FA-906F-2A31D75BA002}"/>
              </a:ext>
            </a:extLst>
          </p:cNvPr>
          <p:cNvSpPr txBox="1">
            <a:spLocks/>
          </p:cNvSpPr>
          <p:nvPr/>
        </p:nvSpPr>
        <p:spPr bwMode="auto">
          <a:xfrm>
            <a:off x="5906730" y="1143000"/>
            <a:ext cx="6039464" cy="5029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Char char="•"/>
              <a:defRPr sz="24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200">
                <a:solidFill>
                  <a:schemeClr val="tx1"/>
                </a:solidFill>
                <a:latin typeface="+mn-lt"/>
              </a:defRPr>
            </a:lvl2pPr>
            <a:lvl3pPr marL="1143000" indent="-228600" algn="l" rtl="0" eaLnBrk="0" fontAlgn="base" hangingPunct="0">
              <a:spcBef>
                <a:spcPct val="20000"/>
              </a:spcBef>
              <a:spcAft>
                <a:spcPct val="0"/>
              </a:spcAft>
              <a:buChar char="•"/>
              <a:defRPr sz="20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a:lstStyle>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static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int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RegexPosition</a:t>
            </a:r>
            <a:r>
              <a:rPr kumimoji="0" lang="en-US" sz="1200" b="0" i="0" u="none" strike="noStrike" kern="0" cap="none" spc="0" normalizeH="0" baseline="0" noProof="0" dirty="0">
                <a:ln>
                  <a:noFill/>
                </a:ln>
                <a:solidFill>
                  <a:srgbClr val="000000"/>
                </a:solidFill>
                <a:effectLst/>
                <a:uLnTx/>
                <a:uFillTx/>
                <a:latin typeface="Comic Sans MS"/>
                <a:ea typeface="+mn-ea"/>
                <a:cs typeface="+mn-cs"/>
              </a:rPr>
              <a:t>(string x, Tuple&lt;Regex, Regex&gt;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regexPair</a:t>
            </a: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int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 occurrence)</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if (regexPair.Item1 == null || regexPair.Item2 == null)</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return null;</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Regex left = regexPair.Item1;</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Regex right = regexPair.Item2;</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var</a:t>
            </a: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rightMatches</a:t>
            </a:r>
            <a:r>
              <a:rPr kumimoji="0" lang="en-US" sz="1200" b="0" i="0" u="none" strike="noStrike" kern="0" cap="none" spc="0" normalizeH="0" baseline="0" noProof="0" dirty="0">
                <a:ln>
                  <a:noFill/>
                </a:ln>
                <a:solidFill>
                  <a:srgbClr val="000000"/>
                </a:solidFill>
                <a:effectLst/>
                <a:uLnTx/>
                <a:uFillTx/>
                <a:latin typeface="Comic Sans MS"/>
                <a:ea typeface="+mn-ea"/>
                <a:cs typeface="+mn-cs"/>
              </a:rPr>
              <a:t> =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right.Matches</a:t>
            </a:r>
            <a:r>
              <a:rPr kumimoji="0" lang="en-US" sz="1200" b="0" i="0" u="none" strike="noStrike" kern="0" cap="none" spc="0" normalizeH="0" baseline="0" noProof="0" dirty="0">
                <a:ln>
                  <a:noFill/>
                </a:ln>
                <a:solidFill>
                  <a:srgbClr val="000000"/>
                </a:solidFill>
                <a:effectLst/>
                <a:uLnTx/>
                <a:uFillTx/>
                <a:latin typeface="Comic Sans MS"/>
                <a:ea typeface="+mn-ea"/>
                <a:cs typeface="+mn-cs"/>
              </a:rPr>
              <a:t>(x).Cast&lt;Match&gt;().</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ToDictionary</a:t>
            </a:r>
            <a:r>
              <a:rPr kumimoji="0" lang="en-US" sz="1200" b="0" i="0" u="none" strike="noStrike" kern="0" cap="none" spc="0" normalizeH="0" baseline="0" noProof="0" dirty="0">
                <a:ln>
                  <a:noFill/>
                </a:ln>
                <a:solidFill>
                  <a:srgbClr val="000000"/>
                </a:solidFill>
                <a:effectLst/>
                <a:uLnTx/>
                <a:uFillTx/>
                <a:latin typeface="Comic Sans MS"/>
                <a:ea typeface="+mn-ea"/>
                <a:cs typeface="+mn-cs"/>
              </a:rPr>
              <a:t>(m =&gt;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m.Index</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var</a:t>
            </a: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a:t>
            </a:r>
            <a:r>
              <a:rPr kumimoji="0" lang="en-US" sz="1200" b="0" i="0" u="none" strike="noStrike" kern="0" cap="none" spc="0" normalizeH="0" baseline="0" noProof="0" dirty="0">
                <a:ln>
                  <a:noFill/>
                </a:ln>
                <a:solidFill>
                  <a:srgbClr val="000000"/>
                </a:solidFill>
                <a:effectLst/>
                <a:uLnTx/>
                <a:uFillTx/>
                <a:latin typeface="Comic Sans MS"/>
                <a:ea typeface="+mn-ea"/>
                <a:cs typeface="+mn-cs"/>
              </a:rPr>
              <a:t> = new List&lt;</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int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&gt;();</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foreach (Match m in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left.Matches</a:t>
            </a:r>
            <a:r>
              <a:rPr kumimoji="0" lang="en-US" sz="1200" b="0" i="0" u="none" strike="noStrike" kern="0" cap="none" spc="0" normalizeH="0" baseline="0" noProof="0" dirty="0">
                <a:ln>
                  <a:noFill/>
                </a:ln>
                <a:solidFill>
                  <a:srgbClr val="000000"/>
                </a:solidFill>
                <a:effectLst/>
                <a:uLnTx/>
                <a:uFillTx/>
                <a:latin typeface="Comic Sans MS"/>
                <a:ea typeface="+mn-ea"/>
                <a:cs typeface="+mn-cs"/>
              </a:rPr>
              <a:t>(x))</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if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rightMatches.ContainsKey</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m.Index</a:t>
            </a:r>
            <a:r>
              <a:rPr kumimoji="0" lang="en-US" sz="1200" b="0" i="0" u="none" strike="noStrike" kern="0" cap="none" spc="0" normalizeH="0" baseline="0" noProof="0" dirty="0">
                <a:ln>
                  <a:noFill/>
                </a:ln>
                <a:solidFill>
                  <a:srgbClr val="000000"/>
                </a:solidFill>
                <a:effectLst/>
                <a:uLnTx/>
                <a:uFillTx/>
                <a:latin typeface="Comic Sans MS"/>
                <a:ea typeface="+mn-ea"/>
                <a:cs typeface="+mn-cs"/>
              </a:rPr>
              <a:t> +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m.Length</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matchPositions.Add</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m.Index</a:t>
            </a:r>
            <a:r>
              <a:rPr kumimoji="0" lang="en-US" sz="1200" b="0" i="0" u="none" strike="noStrike" kern="0" cap="none" spc="0" normalizeH="0" baseline="0" noProof="0" dirty="0">
                <a:ln>
                  <a:noFill/>
                </a:ln>
                <a:solidFill>
                  <a:srgbClr val="000000"/>
                </a:solidFill>
                <a:effectLst/>
                <a:uLnTx/>
                <a:uFillTx/>
                <a:latin typeface="Comic Sans MS"/>
                <a:ea typeface="+mn-ea"/>
                <a:cs typeface="+mn-cs"/>
              </a:rPr>
              <a:t> +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m.Length</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if (occurrence &gt;=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matchPositions.Count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occurrence &lt;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matchPositions.Count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return null;</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return occurrence &gt;= 0</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a:t>
            </a:r>
            <a:r>
              <a:rPr kumimoji="0" lang="en-US" sz="1200" b="0" i="0" u="none" strike="noStrike" kern="0" cap="none" spc="0" normalizeH="0" baseline="0" noProof="0" dirty="0">
                <a:ln>
                  <a:noFill/>
                </a:ln>
                <a:solidFill>
                  <a:srgbClr val="000000"/>
                </a:solidFill>
                <a:effectLst/>
                <a:uLnTx/>
                <a:uFillTx/>
                <a:latin typeface="Comic Sans MS"/>
                <a:ea typeface="+mn-ea"/>
                <a:cs typeface="+mn-cs"/>
              </a:rPr>
              <a:t>[occurrence]</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 </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a:t>
            </a: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r>
              <a:rPr kumimoji="0" lang="en-US" sz="1200" b="0" i="0" u="none" strike="noStrike" kern="0" cap="none" spc="0" normalizeH="0" baseline="0" noProof="0" dirty="0" err="1">
                <a:ln>
                  <a:noFill/>
                </a:ln>
                <a:solidFill>
                  <a:srgbClr val="000000"/>
                </a:solidFill>
                <a:effectLst/>
                <a:uLnTx/>
                <a:uFillTx/>
                <a:latin typeface="Comic Sans MS"/>
                <a:ea typeface="+mn-ea"/>
                <a:cs typeface="+mn-cs"/>
              </a:rPr>
              <a:t>matchPositions.Count</a:t>
            </a:r>
            <a:r>
              <a:rPr kumimoji="0" lang="en-US" sz="1200" b="0" i="0" u="none" strike="noStrike" kern="0" cap="none" spc="0" normalizeH="0" baseline="0" noProof="0" dirty="0">
                <a:ln>
                  <a:noFill/>
                </a:ln>
                <a:solidFill>
                  <a:srgbClr val="000000"/>
                </a:solidFill>
                <a:effectLst/>
                <a:uLnTx/>
                <a:uFillTx/>
                <a:latin typeface="Comic Sans MS"/>
                <a:ea typeface="+mn-ea"/>
                <a:cs typeface="+mn-cs"/>
              </a:rPr>
              <a:t> + occurrence];</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    }</a:t>
            </a:r>
          </a:p>
          <a:p>
            <a:pPr marL="0" marR="0" lvl="0" indent="0" algn="l" defTabSz="914400" rtl="0" eaLnBrk="0" fontAlgn="base" latinLnBrk="0" hangingPunct="0">
              <a:lnSpc>
                <a:spcPct val="100000"/>
              </a:lnSpc>
              <a:spcBef>
                <a:spcPct val="20000"/>
              </a:spcBef>
              <a:spcAft>
                <a:spcPct val="0"/>
              </a:spcAft>
              <a:buClrTx/>
              <a:buSzTx/>
              <a:buFontTx/>
              <a:buNone/>
              <a:tabLst/>
              <a:defRPr/>
            </a:pPr>
            <a:r>
              <a:rPr kumimoji="0" lang="en-US" sz="1200" b="0" i="0" u="none" strike="noStrike" kern="0" cap="none" spc="0" normalizeH="0" baseline="0" noProof="0" dirty="0">
                <a:ln>
                  <a:noFill/>
                </a:ln>
                <a:solidFill>
                  <a:srgbClr val="000000"/>
                </a:solidFill>
                <a:effectLst/>
                <a:uLnTx/>
                <a:uFillTx/>
                <a:latin typeface="Comic Sans MS"/>
                <a:ea typeface="+mn-ea"/>
                <a:cs typeface="+mn-cs"/>
              </a:rPr>
              <a:t>}</a:t>
            </a:r>
          </a:p>
        </p:txBody>
      </p:sp>
    </p:spTree>
    <p:extLst>
      <p:ext uri="{BB962C8B-B14F-4D97-AF65-F5344CB8AC3E}">
        <p14:creationId xmlns:p14="http://schemas.microsoft.com/office/powerpoint/2010/main" val="391310848"/>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A0FEBA6-BA2B-40ED-8EDB-D4E57D679681}"/>
              </a:ext>
            </a:extLst>
          </p:cNvPr>
          <p:cNvSpPr>
            <a:spLocks noGrp="1"/>
          </p:cNvSpPr>
          <p:nvPr>
            <p:ph idx="1"/>
          </p:nvPr>
        </p:nvSpPr>
        <p:spPr/>
        <p:txBody>
          <a:bodyPr/>
          <a:lstStyle/>
          <a:p>
            <a:r>
              <a:rPr lang="en-US" i="1" dirty="0">
                <a:cs typeface="Segoe UI" panose="020B0502040204020203" pitchFamily="34" charset="0"/>
              </a:rPr>
              <a:t>For each operator and for each of its parameters, provide a witness function </a:t>
            </a:r>
          </a:p>
          <a:p>
            <a:pPr lvl="1"/>
            <a:r>
              <a:rPr lang="en-US" i="1" dirty="0">
                <a:cs typeface="Segoe UI" panose="020B0502040204020203" pitchFamily="34" charset="0"/>
              </a:rPr>
              <a:t>possibly conditioned on some other parameters</a:t>
            </a:r>
          </a:p>
          <a:p>
            <a:pPr lvl="1"/>
            <a:r>
              <a:rPr lang="en-US" i="1" dirty="0">
                <a:cs typeface="Segoe UI" panose="020B0502040204020203" pitchFamily="34" charset="0"/>
              </a:rPr>
              <a:t>describing the constraints on that parameter given a constraint on its output (in a given input state).</a:t>
            </a:r>
          </a:p>
          <a:p>
            <a:pPr lvl="1"/>
            <a:endParaRPr lang="en-US" i="1" dirty="0">
              <a:cs typeface="Segoe UI" panose="020B0502040204020203" pitchFamily="34" charset="0"/>
            </a:endParaRPr>
          </a:p>
          <a:p>
            <a:r>
              <a:rPr lang="en-US" dirty="0">
                <a:latin typeface="+mj-lt"/>
              </a:rPr>
              <a:t>A witness function takes as input a specification on the output </a:t>
            </a:r>
          </a:p>
          <a:p>
            <a:pPr marL="457200" lvl="1" indent="0">
              <a:buNone/>
            </a:pPr>
            <a:r>
              <a:rPr lang="en-US" dirty="0">
                <a:latin typeface="+mj-lt"/>
              </a:rPr>
              <a:t>of </a:t>
            </a:r>
            <a:r>
              <a:rPr lang="en-US" i="1" dirty="0">
                <a:latin typeface="+mj-lt"/>
              </a:rPr>
              <a:t>the entire operator expression</a:t>
            </a:r>
            <a:r>
              <a:rPr lang="en-US" dirty="0">
                <a:latin typeface="+mj-lt"/>
              </a:rPr>
              <a:t>, </a:t>
            </a:r>
          </a:p>
          <a:p>
            <a:pPr marL="457200" lvl="1" indent="0">
              <a:buNone/>
            </a:pPr>
            <a:r>
              <a:rPr lang="en-US" dirty="0">
                <a:latin typeface="+mj-lt"/>
              </a:rPr>
              <a:t>and outputs a </a:t>
            </a:r>
            <a:r>
              <a:rPr lang="en-US" dirty="0"/>
              <a:t>specification</a:t>
            </a:r>
            <a:r>
              <a:rPr lang="en-US" dirty="0">
                <a:latin typeface="+mj-lt"/>
              </a:rPr>
              <a:t> on the output of </a:t>
            </a:r>
            <a:r>
              <a:rPr lang="en-US" i="1" dirty="0">
                <a:latin typeface="+mj-lt"/>
              </a:rPr>
              <a:t>one parameter </a:t>
            </a:r>
          </a:p>
          <a:p>
            <a:pPr marL="457200" lvl="1" indent="0">
              <a:buNone/>
            </a:pPr>
            <a:r>
              <a:rPr lang="en-US" i="1" dirty="0">
                <a:latin typeface="+mj-lt"/>
              </a:rPr>
              <a:t>in that expression</a:t>
            </a:r>
            <a:r>
              <a:rPr lang="en-US" dirty="0">
                <a:latin typeface="+mj-lt"/>
              </a:rPr>
              <a:t>.</a:t>
            </a:r>
          </a:p>
          <a:p>
            <a:endParaRPr lang="en-US" dirty="0"/>
          </a:p>
          <a:p>
            <a:endParaRPr lang="en-US" dirty="0"/>
          </a:p>
        </p:txBody>
      </p:sp>
      <p:sp>
        <p:nvSpPr>
          <p:cNvPr id="3" name="Slide Number Placeholder 2">
            <a:extLst>
              <a:ext uri="{FF2B5EF4-FFF2-40B4-BE49-F238E27FC236}">
                <a16:creationId xmlns:a16="http://schemas.microsoft.com/office/drawing/2014/main" id="{125FB57D-CEC5-481D-8944-E630E7E78E11}"/>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14</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D9EDC045-228A-4599-8F60-4F2E93F3E1C7}"/>
              </a:ext>
            </a:extLst>
          </p:cNvPr>
          <p:cNvSpPr>
            <a:spLocks noGrp="1"/>
          </p:cNvSpPr>
          <p:nvPr>
            <p:ph type="title"/>
          </p:nvPr>
        </p:nvSpPr>
        <p:spPr/>
        <p:txBody>
          <a:bodyPr/>
          <a:lstStyle/>
          <a:p>
            <a:r>
              <a:rPr lang="en-US" dirty="0"/>
              <a:t>Witness functions</a:t>
            </a:r>
          </a:p>
        </p:txBody>
      </p:sp>
    </p:spTree>
    <p:extLst>
      <p:ext uri="{BB962C8B-B14F-4D97-AF65-F5344CB8AC3E}">
        <p14:creationId xmlns:p14="http://schemas.microsoft.com/office/powerpoint/2010/main" val="3097368563"/>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E9F12C3-3304-4818-92E5-436B584D0C53}"/>
              </a:ext>
            </a:extLst>
          </p:cNvPr>
          <p:cNvSpPr>
            <a:spLocks noGrp="1"/>
          </p:cNvSpPr>
          <p:nvPr>
            <p:ph idx="1"/>
          </p:nvPr>
        </p:nvSpPr>
        <p:spPr/>
        <p:txBody>
          <a:bodyPr/>
          <a:lstStyle/>
          <a:p>
            <a:pPr marL="0" indent="0">
              <a:buNone/>
            </a:pPr>
            <a:r>
              <a:rPr lang="en-US" sz="1400" dirty="0"/>
              <a:t>[</a:t>
            </a:r>
            <a:r>
              <a:rPr lang="en-US" sz="1400" dirty="0" err="1"/>
              <a:t>WitnessFunction</a:t>
            </a:r>
            <a:r>
              <a:rPr lang="en-US" sz="1400" dirty="0"/>
              <a:t>("</a:t>
            </a:r>
            <a:r>
              <a:rPr lang="en-US" sz="1400" dirty="0" err="1"/>
              <a:t>AbsolutePosition</a:t>
            </a:r>
            <a:r>
              <a:rPr lang="en-US" sz="1400" dirty="0"/>
              <a:t>", 1)</a:t>
            </a:r>
          </a:p>
          <a:p>
            <a:pPr marL="0" indent="0">
              <a:buNone/>
            </a:pPr>
            <a:r>
              <a:rPr lang="en-US" sz="1400" dirty="0" err="1"/>
              <a:t>DisjunctiveExamplesSpec</a:t>
            </a:r>
            <a:r>
              <a:rPr lang="en-US" sz="1400" dirty="0"/>
              <a:t> </a:t>
            </a:r>
            <a:r>
              <a:rPr lang="en-US" sz="1400" dirty="0" err="1"/>
              <a:t>WitnessK</a:t>
            </a:r>
            <a:r>
              <a:rPr lang="en-US" sz="1400" dirty="0"/>
              <a:t>(</a:t>
            </a:r>
            <a:r>
              <a:rPr lang="en-US" sz="1400" dirty="0" err="1"/>
              <a:t>GrammarRule</a:t>
            </a:r>
            <a:r>
              <a:rPr lang="en-US" sz="1400" dirty="0"/>
              <a:t> rule, </a:t>
            </a:r>
            <a:r>
              <a:rPr lang="en-US" sz="1400" dirty="0" err="1"/>
              <a:t>DisjunctiveExamplesSpec</a:t>
            </a:r>
            <a:r>
              <a:rPr lang="en-US" sz="1400" dirty="0"/>
              <a:t> spec)</a:t>
            </a:r>
          </a:p>
          <a:p>
            <a:pPr marL="0" indent="0">
              <a:buNone/>
            </a:pPr>
            <a:r>
              <a:rPr lang="en-US" sz="1400" dirty="0"/>
              <a:t>{</a:t>
            </a:r>
          </a:p>
          <a:p>
            <a:pPr marL="0" indent="0">
              <a:buNone/>
            </a:pPr>
            <a:r>
              <a:rPr lang="en-US" sz="1400" dirty="0"/>
              <a:t>    </a:t>
            </a:r>
            <a:r>
              <a:rPr lang="en-US" sz="1400" dirty="0" err="1"/>
              <a:t>var</a:t>
            </a:r>
            <a:r>
              <a:rPr lang="en-US" sz="1400" dirty="0"/>
              <a:t> result = new Dictionary&lt;State, </a:t>
            </a:r>
            <a:r>
              <a:rPr lang="en-US" sz="1400" dirty="0" err="1"/>
              <a:t>IEnumerable</a:t>
            </a:r>
            <a:r>
              <a:rPr lang="en-US" sz="1400" dirty="0"/>
              <a:t>&lt;object&gt;&gt;();</a:t>
            </a:r>
          </a:p>
          <a:p>
            <a:pPr marL="0" indent="0">
              <a:buNone/>
            </a:pPr>
            <a:r>
              <a:rPr lang="en-US" sz="1400" dirty="0"/>
              <a:t>    foreach (</a:t>
            </a:r>
            <a:r>
              <a:rPr lang="en-US" sz="1400" dirty="0" err="1"/>
              <a:t>var</a:t>
            </a:r>
            <a:r>
              <a:rPr lang="en-US" sz="1400" dirty="0"/>
              <a:t> example in </a:t>
            </a:r>
            <a:r>
              <a:rPr lang="en-US" sz="1400" dirty="0" err="1"/>
              <a:t>spec.DisjunctiveExamples</a:t>
            </a:r>
            <a:r>
              <a:rPr lang="en-US" sz="1400" dirty="0"/>
              <a:t>)</a:t>
            </a:r>
          </a:p>
          <a:p>
            <a:pPr marL="0" indent="0">
              <a:buNone/>
            </a:pPr>
            <a:r>
              <a:rPr lang="en-US" sz="1400" dirty="0"/>
              <a:t>    {</a:t>
            </a:r>
          </a:p>
          <a:p>
            <a:pPr marL="0" indent="0">
              <a:buNone/>
            </a:pPr>
            <a:r>
              <a:rPr lang="en-US" sz="1400" dirty="0"/>
              <a:t>        State </a:t>
            </a:r>
            <a:r>
              <a:rPr lang="en-US" sz="1400" dirty="0" err="1"/>
              <a:t>inputState</a:t>
            </a:r>
            <a:r>
              <a:rPr lang="en-US" sz="1400" dirty="0"/>
              <a:t> = </a:t>
            </a:r>
            <a:r>
              <a:rPr lang="en-US" sz="1400" dirty="0" err="1"/>
              <a:t>example.Key</a:t>
            </a:r>
            <a:r>
              <a:rPr lang="en-US" sz="1400" dirty="0"/>
              <a:t>;</a:t>
            </a:r>
          </a:p>
          <a:p>
            <a:pPr marL="0" indent="0">
              <a:buNone/>
            </a:pPr>
            <a:r>
              <a:rPr lang="en-US" sz="1400" dirty="0"/>
              <a:t>        </a:t>
            </a:r>
            <a:r>
              <a:rPr lang="en-US" sz="1400" dirty="0" err="1"/>
              <a:t>var</a:t>
            </a:r>
            <a:r>
              <a:rPr lang="en-US" sz="1400" dirty="0"/>
              <a:t> </a:t>
            </a:r>
            <a:r>
              <a:rPr lang="en-US" sz="1400" dirty="0" err="1"/>
              <a:t>ks</a:t>
            </a:r>
            <a:r>
              <a:rPr lang="en-US" sz="1400" dirty="0"/>
              <a:t> = new </a:t>
            </a:r>
            <a:r>
              <a:rPr lang="en-US" sz="1400" dirty="0" err="1"/>
              <a:t>HashSet</a:t>
            </a:r>
            <a:r>
              <a:rPr lang="en-US" sz="1400" dirty="0"/>
              <a:t>&lt;</a:t>
            </a:r>
            <a:r>
              <a:rPr lang="en-US" sz="1400" dirty="0" err="1"/>
              <a:t>int</a:t>
            </a:r>
            <a:r>
              <a:rPr lang="en-US" sz="1400" dirty="0"/>
              <a:t>?&gt;();</a:t>
            </a:r>
          </a:p>
          <a:p>
            <a:pPr marL="0" indent="0">
              <a:buNone/>
            </a:pPr>
            <a:r>
              <a:rPr lang="en-US" sz="1400" dirty="0"/>
              <a:t>        </a:t>
            </a:r>
            <a:r>
              <a:rPr lang="en-US" sz="1400" dirty="0" err="1"/>
              <a:t>var</a:t>
            </a:r>
            <a:r>
              <a:rPr lang="en-US" sz="1400" dirty="0"/>
              <a:t> x = (string) </a:t>
            </a:r>
            <a:r>
              <a:rPr lang="en-US" sz="1400" dirty="0" err="1"/>
              <a:t>inputState</a:t>
            </a:r>
            <a:r>
              <a:rPr lang="en-US" sz="1400" dirty="0"/>
              <a:t>[</a:t>
            </a:r>
            <a:r>
              <a:rPr lang="en-US" sz="1400" dirty="0" err="1"/>
              <a:t>rule.Body</a:t>
            </a:r>
            <a:r>
              <a:rPr lang="en-US" sz="1400" dirty="0"/>
              <a:t>[0]];</a:t>
            </a:r>
          </a:p>
          <a:p>
            <a:pPr marL="0" indent="0">
              <a:buNone/>
            </a:pPr>
            <a:r>
              <a:rPr lang="en-US" sz="1400" dirty="0"/>
              <a:t>        foreach (</a:t>
            </a:r>
            <a:r>
              <a:rPr lang="en-US" sz="1400" dirty="0" err="1"/>
              <a:t>int</a:t>
            </a:r>
            <a:r>
              <a:rPr lang="en-US" sz="1400" dirty="0"/>
              <a:t>? </a:t>
            </a:r>
            <a:r>
              <a:rPr lang="en-US" sz="1400" dirty="0" err="1"/>
              <a:t>pos</a:t>
            </a:r>
            <a:r>
              <a:rPr lang="en-US" sz="1400" dirty="0"/>
              <a:t> in </a:t>
            </a:r>
            <a:r>
              <a:rPr lang="en-US" sz="1400" dirty="0" err="1"/>
              <a:t>example.Value</a:t>
            </a:r>
            <a:r>
              <a:rPr lang="en-US" sz="1400" dirty="0"/>
              <a:t>)</a:t>
            </a:r>
          </a:p>
          <a:p>
            <a:pPr marL="0" indent="0">
              <a:buNone/>
            </a:pPr>
            <a:r>
              <a:rPr lang="en-US" sz="1400" dirty="0"/>
              <a:t>        {</a:t>
            </a:r>
          </a:p>
          <a:p>
            <a:pPr marL="0" indent="0">
              <a:buNone/>
            </a:pPr>
            <a:r>
              <a:rPr lang="en-US" sz="1400" dirty="0"/>
              <a:t>            </a:t>
            </a:r>
            <a:r>
              <a:rPr lang="en-US" sz="1400" dirty="0" err="1"/>
              <a:t>ks.Add</a:t>
            </a:r>
            <a:r>
              <a:rPr lang="en-US" sz="1400" dirty="0"/>
              <a:t>(</a:t>
            </a:r>
            <a:r>
              <a:rPr lang="en-US" sz="1400" dirty="0" err="1"/>
              <a:t>pos</a:t>
            </a:r>
            <a:r>
              <a:rPr lang="en-US" sz="1400" dirty="0"/>
              <a:t>);</a:t>
            </a:r>
          </a:p>
          <a:p>
            <a:pPr marL="0" indent="0">
              <a:buNone/>
            </a:pPr>
            <a:r>
              <a:rPr lang="en-US" sz="1400" dirty="0"/>
              <a:t>            </a:t>
            </a:r>
            <a:r>
              <a:rPr lang="en-US" sz="1400" dirty="0" err="1"/>
              <a:t>ks.Add</a:t>
            </a:r>
            <a:r>
              <a:rPr lang="en-US" sz="1400" dirty="0"/>
              <a:t>(</a:t>
            </a:r>
            <a:r>
              <a:rPr lang="en-US" sz="1400" dirty="0" err="1"/>
              <a:t>pos</a:t>
            </a:r>
            <a:r>
              <a:rPr lang="en-US" sz="1400" dirty="0"/>
              <a:t> - </a:t>
            </a:r>
            <a:r>
              <a:rPr lang="en-US" sz="1400" dirty="0" err="1"/>
              <a:t>x.Length</a:t>
            </a:r>
            <a:r>
              <a:rPr lang="en-US" sz="1400" dirty="0"/>
              <a:t> - 1);</a:t>
            </a:r>
          </a:p>
          <a:p>
            <a:pPr marL="0" indent="0">
              <a:buNone/>
            </a:pPr>
            <a:r>
              <a:rPr lang="en-US" sz="1400" dirty="0"/>
              <a:t>        }</a:t>
            </a:r>
          </a:p>
          <a:p>
            <a:pPr marL="0" indent="0">
              <a:buNone/>
            </a:pPr>
            <a:r>
              <a:rPr lang="en-US" sz="1400" dirty="0"/>
              <a:t>        if (</a:t>
            </a:r>
            <a:r>
              <a:rPr lang="en-US" sz="1400" dirty="0" err="1"/>
              <a:t>ks.Count</a:t>
            </a:r>
            <a:r>
              <a:rPr lang="en-US" sz="1400" dirty="0"/>
              <a:t> == 0) return null;</a:t>
            </a:r>
          </a:p>
          <a:p>
            <a:pPr marL="0" indent="0">
              <a:buNone/>
            </a:pPr>
            <a:r>
              <a:rPr lang="en-US" sz="1400" dirty="0"/>
              <a:t>        result[</a:t>
            </a:r>
            <a:r>
              <a:rPr lang="en-US" sz="1400" dirty="0" err="1"/>
              <a:t>inputState</a:t>
            </a:r>
            <a:r>
              <a:rPr lang="en-US" sz="1400" dirty="0"/>
              <a:t>] = </a:t>
            </a:r>
            <a:r>
              <a:rPr lang="en-US" sz="1400" dirty="0" err="1"/>
              <a:t>ks.Cast</a:t>
            </a:r>
            <a:r>
              <a:rPr lang="en-US" sz="1400" dirty="0"/>
              <a:t>&lt;object&gt;();</a:t>
            </a:r>
          </a:p>
          <a:p>
            <a:pPr marL="0" indent="0">
              <a:buNone/>
            </a:pPr>
            <a:r>
              <a:rPr lang="en-US" sz="1400" dirty="0"/>
              <a:t>    }</a:t>
            </a:r>
          </a:p>
          <a:p>
            <a:pPr marL="0" indent="0">
              <a:buNone/>
            </a:pPr>
            <a:r>
              <a:rPr lang="en-US" sz="1400" dirty="0"/>
              <a:t>    return new </a:t>
            </a:r>
            <a:r>
              <a:rPr lang="en-US" sz="1400" dirty="0" err="1"/>
              <a:t>DisjunctiveExamplesSpec</a:t>
            </a:r>
            <a:r>
              <a:rPr lang="en-US" sz="1400" dirty="0"/>
              <a:t>(result);</a:t>
            </a:r>
          </a:p>
          <a:p>
            <a:pPr marL="0" indent="0">
              <a:buNone/>
            </a:pPr>
            <a:r>
              <a:rPr lang="en-US" sz="1400" dirty="0"/>
              <a:t>}</a:t>
            </a:r>
          </a:p>
        </p:txBody>
      </p:sp>
      <p:sp>
        <p:nvSpPr>
          <p:cNvPr id="3" name="Slide Number Placeholder 2">
            <a:extLst>
              <a:ext uri="{FF2B5EF4-FFF2-40B4-BE49-F238E27FC236}">
                <a16:creationId xmlns:a16="http://schemas.microsoft.com/office/drawing/2014/main" id="{7A78FBB7-1EF8-49E2-B319-5CAEA26AA7EE}"/>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15</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56113383-ED50-4984-92CF-BFD508682342}"/>
              </a:ext>
            </a:extLst>
          </p:cNvPr>
          <p:cNvSpPr>
            <a:spLocks noGrp="1"/>
          </p:cNvSpPr>
          <p:nvPr>
            <p:ph type="title"/>
          </p:nvPr>
        </p:nvSpPr>
        <p:spPr/>
        <p:txBody>
          <a:bodyPr/>
          <a:lstStyle/>
          <a:p>
            <a:r>
              <a:rPr lang="en-US" dirty="0"/>
              <a:t>Example witness function</a:t>
            </a:r>
          </a:p>
        </p:txBody>
      </p:sp>
    </p:spTree>
    <p:extLst>
      <p:ext uri="{BB962C8B-B14F-4D97-AF65-F5344CB8AC3E}">
        <p14:creationId xmlns:p14="http://schemas.microsoft.com/office/powerpoint/2010/main" val="3375543176"/>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mc:AlternateContent xmlns:mc="http://schemas.openxmlformats.org/markup-compatibility/2006">
        <mc:Choice xmlns:a14="http://schemas.microsoft.com/office/drawing/2010/main" Requires="a14">
          <p:sp>
            <p:nvSpPr>
              <p:cNvPr id="2" name="Content Placeholder 1"/>
              <p:cNvSpPr>
                <a:spLocks noGrp="1"/>
              </p:cNvSpPr>
              <p:nvPr>
                <p:ph idx="1"/>
              </p:nvPr>
            </p:nvSpPr>
            <p:spPr>
              <a:xfrm>
                <a:off x="1643269" y="1016000"/>
                <a:ext cx="8971721" cy="5435600"/>
              </a:xfrm>
            </p:spPr>
            <p:txBody>
              <a:bodyPr/>
              <a:lstStyle/>
              <a:p>
                <a:pPr marL="0" indent="0">
                  <a:buNone/>
                </a:pPr>
                <a:r>
                  <a:rPr lang="en-US" b="1" dirty="0">
                    <a:latin typeface="Segoe UI" panose="020B0502040204020203" pitchFamily="34" charset="0"/>
                    <a:cs typeface="Segoe UI" panose="020B0502040204020203" pitchFamily="34" charset="0"/>
                  </a:rPr>
                  <a:t>Goal:</a:t>
                </a:r>
                <a:r>
                  <a:rPr lang="en-US" b="1" i="1" dirty="0">
                    <a:solidFill>
                      <a:srgbClr val="C00000"/>
                    </a:solidFill>
                    <a:latin typeface="Segoe UI" panose="020B0502040204020203" pitchFamily="34" charset="0"/>
                    <a:cs typeface="Segoe UI" panose="020B0502040204020203" pitchFamily="34" charset="0"/>
                  </a:rPr>
                  <a:t> </a:t>
                </a:r>
                <a:r>
                  <a:rPr lang="en-US" dirty="0">
                    <a:latin typeface="Segoe UI" panose="020B0502040204020203" pitchFamily="34" charset="0"/>
                    <a:cs typeface="Segoe UI" panose="020B0502040204020203" pitchFamily="34" charset="0"/>
                  </a:rPr>
                  <a:t>Set of expr of kind </a:t>
                </a:r>
                <a14:m>
                  <m:oMath xmlns:m="http://schemas.openxmlformats.org/officeDocument/2006/math">
                    <m:r>
                      <a:rPr lang="en-US" i="1" dirty="0" smtClean="0">
                        <a:latin typeface="Cambria Math" panose="02040503050406030204" pitchFamily="18" charset="0"/>
                      </a:rPr>
                      <m:t>𝑒</m:t>
                    </m:r>
                  </m:oMath>
                </a14:m>
                <a:r>
                  <a:rPr lang="en-US" dirty="0">
                    <a:latin typeface="Segoe UI" panose="020B0502040204020203" pitchFamily="34" charset="0"/>
                    <a:cs typeface="Segoe UI" panose="020B0502040204020203" pitchFamily="34" charset="0"/>
                  </a:rPr>
                  <a:t> that satisfies spec </a:t>
                </a:r>
                <a14:m>
                  <m:oMath xmlns:m="http://schemas.openxmlformats.org/officeDocument/2006/math">
                    <m:r>
                      <a:rPr lang="en-US" i="1" dirty="0" smtClean="0">
                        <a:latin typeface="Cambria Math" panose="02040503050406030204" pitchFamily="18" charset="0"/>
                      </a:rPr>
                      <m:t>𝜙</m:t>
                    </m:r>
                  </m:oMath>
                </a14:m>
                <a:endParaRPr lang="en-US" dirty="0">
                  <a:latin typeface="Segoe UI" panose="020B0502040204020203" pitchFamily="34" charset="0"/>
                  <a:cs typeface="Segoe UI" panose="020B0502040204020203" pitchFamily="34" charset="0"/>
                </a:endParaRPr>
              </a:p>
              <a:p>
                <a:pPr marL="0" indent="0">
                  <a:buNone/>
                </a:pPr>
                <a:r>
                  <a:rPr lang="en-US" dirty="0">
                    <a:latin typeface="Segoe UI" panose="020B0502040204020203" pitchFamily="34" charset="0"/>
                    <a:cs typeface="Segoe UI" panose="020B0502040204020203" pitchFamily="34" charset="0"/>
                  </a:rPr>
                  <a:t>                                                 [denoted</a:t>
                </a:r>
                <a:r>
                  <a:rPr lang="en-US" dirty="0">
                    <a:solidFill>
                      <a:srgbClr val="C00000"/>
                    </a:solidFill>
                    <a:latin typeface="Segoe UI" panose="020B0502040204020203" pitchFamily="34" charset="0"/>
                    <a:cs typeface="Segoe UI" panose="020B0502040204020203" pitchFamily="34" charset="0"/>
                  </a:rPr>
                  <a:t> </a:t>
                </a:r>
                <a14:m>
                  <m:oMath xmlns:m="http://schemas.openxmlformats.org/officeDocument/2006/math">
                    <m:d>
                      <m:dPr>
                        <m:begChr m:val="["/>
                        <m:endChr m:val="]"/>
                        <m:ctrlPr>
                          <a:rPr lang="en-US" i="1" smtClean="0">
                            <a:solidFill>
                              <a:schemeClr val="accent2"/>
                            </a:solidFill>
                            <a:latin typeface="Cambria Math" panose="02040503050406030204" pitchFamily="18" charset="0"/>
                          </a:rPr>
                        </m:ctrlPr>
                      </m:dPr>
                      <m:e>
                        <m:r>
                          <a:rPr lang="en-US" i="1">
                            <a:solidFill>
                              <a:schemeClr val="accent2"/>
                            </a:solidFill>
                            <a:latin typeface="Cambria Math" panose="02040503050406030204" pitchFamily="18" charset="0"/>
                          </a:rPr>
                          <m:t>𝑒</m:t>
                        </m:r>
                        <m:r>
                          <a:rPr lang="en-US" i="1">
                            <a:solidFill>
                              <a:schemeClr val="accent2"/>
                            </a:solidFill>
                            <a:latin typeface="Cambria Math" panose="02040503050406030204" pitchFamily="18" charset="0"/>
                          </a:rPr>
                          <m:t>⊨</m:t>
                        </m:r>
                        <m:r>
                          <a:rPr lang="en-US" i="1">
                            <a:solidFill>
                              <a:schemeClr val="accent2"/>
                            </a:solidFill>
                            <a:latin typeface="Cambria Math" panose="02040503050406030204" pitchFamily="18" charset="0"/>
                          </a:rPr>
                          <m:t>𝜙</m:t>
                        </m:r>
                      </m:e>
                    </m:d>
                    <m:r>
                      <a:rPr lang="en-US" b="0" i="0" smtClean="0">
                        <a:solidFill>
                          <a:srgbClr val="C00000"/>
                        </a:solidFill>
                        <a:latin typeface="Cambria Math" panose="02040503050406030204" pitchFamily="18" charset="0"/>
                      </a:rPr>
                      <m:t> </m:t>
                    </m:r>
                  </m:oMath>
                </a14:m>
                <a:r>
                  <a:rPr lang="en-US" dirty="0">
                    <a:latin typeface="Segoe UI" panose="020B0502040204020203" pitchFamily="34" charset="0"/>
                    <a:cs typeface="Segoe UI" panose="020B0502040204020203" pitchFamily="34" charset="0"/>
                  </a:rPr>
                  <a:t>]</a:t>
                </a:r>
                <a:endParaRPr lang="en-US" sz="1000" dirty="0">
                  <a:latin typeface="Segoe UI" panose="020B0502040204020203" pitchFamily="34" charset="0"/>
                  <a:cs typeface="Segoe UI" panose="020B0502040204020203" pitchFamily="34" charset="0"/>
                </a:endParaRPr>
              </a:p>
              <a:p>
                <a:pPr marL="0" indent="0">
                  <a:buNone/>
                </a:pPr>
                <a14:m>
                  <m:oMath xmlns:m="http://schemas.openxmlformats.org/officeDocument/2006/math">
                    <m:r>
                      <a:rPr lang="en-US" i="1">
                        <a:latin typeface="Cambria Math" panose="02040503050406030204" pitchFamily="18" charset="0"/>
                      </a:rPr>
                      <m:t>𝑒</m:t>
                    </m:r>
                  </m:oMath>
                </a14:m>
                <a:r>
                  <a:rPr lang="en-US" dirty="0">
                    <a:latin typeface="Segoe UI" panose="020B0502040204020203" pitchFamily="34" charset="0"/>
                    <a:cs typeface="Segoe UI" panose="020B0502040204020203" pitchFamily="34" charset="0"/>
                  </a:rPr>
                  <a:t>: DSL (top-level) expression 				          </a:t>
                </a:r>
              </a:p>
              <a:p>
                <a:pPr marL="0" indent="0">
                  <a:buNone/>
                </a:pPr>
                <a:endParaRPr lang="en-US" sz="1000" i="1" dirty="0">
                  <a:latin typeface="Segoe UI" panose="020B0502040204020203" pitchFamily="34" charset="0"/>
                  <a:cs typeface="Segoe UI" panose="020B0502040204020203" pitchFamily="34" charset="0"/>
                </a:endParaRPr>
              </a:p>
              <a:p>
                <a:pPr marL="0" indent="0">
                  <a:buNone/>
                </a:pPr>
                <a14:m>
                  <m:oMath xmlns:m="http://schemas.openxmlformats.org/officeDocument/2006/math">
                    <m:r>
                      <a:rPr lang="en-US" i="1">
                        <a:latin typeface="Cambria Math" panose="02040503050406030204" pitchFamily="18" charset="0"/>
                      </a:rPr>
                      <m:t>𝜙</m:t>
                    </m:r>
                    <m:r>
                      <a:rPr lang="en-US" i="1">
                        <a:latin typeface="Cambria Math" panose="02040503050406030204" pitchFamily="18" charset="0"/>
                      </a:rPr>
                      <m:t>:</m:t>
                    </m:r>
                  </m:oMath>
                </a14:m>
                <a:r>
                  <a:rPr lang="en-US" dirty="0">
                    <a:latin typeface="Segoe UI" panose="020B0502040204020203" pitchFamily="34" charset="0"/>
                    <a:cs typeface="Segoe UI" panose="020B0502040204020203" pitchFamily="34" charset="0"/>
                  </a:rPr>
                  <a:t> Conjunction of (input state</a:t>
                </a:r>
                <a14:m>
                  <m:oMath xmlns:m="http://schemas.openxmlformats.org/officeDocument/2006/math">
                    <m:r>
                      <a:rPr lang="en-US" i="1" dirty="0">
                        <a:latin typeface="Cambria Math" panose="02040503050406030204" pitchFamily="18" charset="0"/>
                      </a:rPr>
                      <m:t> </m:t>
                    </m:r>
                    <m:r>
                      <a:rPr lang="en-US" i="1" dirty="0">
                        <a:latin typeface="Cambria Math" panose="02040503050406030204" pitchFamily="18" charset="0"/>
                      </a:rPr>
                      <m:t>𝜎</m:t>
                    </m:r>
                    <m:r>
                      <a:rPr lang="en-US" i="1" dirty="0">
                        <a:latin typeface="Cambria Math" panose="02040503050406030204" pitchFamily="18" charset="0"/>
                      </a:rPr>
                      <m:t> , </m:t>
                    </m:r>
                  </m:oMath>
                </a14:m>
                <a:r>
                  <a:rPr lang="en-US" dirty="0">
                    <a:latin typeface="Segoe UI" panose="020B0502040204020203" pitchFamily="34" charset="0"/>
                    <a:cs typeface="Segoe UI" panose="020B0502040204020203" pitchFamily="34" charset="0"/>
                  </a:rPr>
                  <a:t>output value </a:t>
                </a:r>
                <a14:m>
                  <m:oMath xmlns:m="http://schemas.openxmlformats.org/officeDocument/2006/math">
                    <m:r>
                      <a:rPr lang="en-US" i="1" dirty="0">
                        <a:latin typeface="Cambria Math" panose="02040503050406030204" pitchFamily="18" charset="0"/>
                      </a:rPr>
                      <m:t>𝑣</m:t>
                    </m:r>
                  </m:oMath>
                </a14:m>
                <a:r>
                  <a:rPr lang="en-US" dirty="0">
                    <a:latin typeface="Segoe UI" panose="020B0502040204020203" pitchFamily="34" charset="0"/>
                    <a:cs typeface="Segoe UI" panose="020B0502040204020203" pitchFamily="34" charset="0"/>
                  </a:rPr>
                  <a:t>) </a:t>
                </a:r>
              </a:p>
              <a:p>
                <a:pPr marL="0" indent="0">
                  <a:buNone/>
                </a:pPr>
                <a:r>
                  <a:rPr lang="en-US" dirty="0">
                    <a:latin typeface="Segoe UI" panose="020B0502040204020203" pitchFamily="34" charset="0"/>
                    <a:cs typeface="Segoe UI" panose="020B0502040204020203" pitchFamily="34" charset="0"/>
                  </a:rPr>
                  <a:t>    [denoted </a:t>
                </a:r>
                <a14:m>
                  <m:oMath xmlns:m="http://schemas.openxmlformats.org/officeDocument/2006/math">
                    <m:r>
                      <a:rPr lang="en-US" i="1" dirty="0" smtClean="0">
                        <a:solidFill>
                          <a:schemeClr val="accent2"/>
                        </a:solidFill>
                        <a:latin typeface="Cambria Math" panose="02040503050406030204" pitchFamily="18" charset="0"/>
                      </a:rPr>
                      <m:t>𝜎</m:t>
                    </m:r>
                    <m:r>
                      <a:rPr lang="en-US" i="1" dirty="0" smtClean="0">
                        <a:solidFill>
                          <a:schemeClr val="accent2"/>
                        </a:solidFill>
                        <a:latin typeface="Cambria Math" panose="02040503050406030204" pitchFamily="18" charset="0"/>
                      </a:rPr>
                      <m:t>⇝</m:t>
                    </m:r>
                    <m:r>
                      <a:rPr lang="en-US" i="1" dirty="0" smtClean="0">
                        <a:solidFill>
                          <a:schemeClr val="accent2"/>
                        </a:solidFill>
                        <a:latin typeface="Cambria Math" panose="02040503050406030204" pitchFamily="18" charset="0"/>
                      </a:rPr>
                      <m:t>𝑣</m:t>
                    </m:r>
                  </m:oMath>
                </a14:m>
                <a:r>
                  <a:rPr lang="en-US" dirty="0">
                    <a:latin typeface="Segoe UI" panose="020B0502040204020203" pitchFamily="34" charset="0"/>
                    <a:cs typeface="Segoe UI" panose="020B0502040204020203" pitchFamily="34" charset="0"/>
                  </a:rPr>
                  <a:t>]</a:t>
                </a:r>
              </a:p>
              <a:p>
                <a:pPr marL="0" indent="0">
                  <a:buNone/>
                </a:pPr>
                <a:endParaRPr lang="en-US" sz="1000" dirty="0">
                  <a:latin typeface="Segoe UI" panose="020B0502040204020203" pitchFamily="34" charset="0"/>
                  <a:cs typeface="Segoe UI" panose="020B0502040204020203" pitchFamily="34" charset="0"/>
                </a:endParaRPr>
              </a:p>
              <a:p>
                <a:pPr marL="0" indent="0">
                  <a:buNone/>
                </a:pPr>
                <a:endParaRPr lang="en-US" sz="500" b="1" dirty="0">
                  <a:latin typeface="Segoe UI" panose="020B0502040204020203" pitchFamily="34" charset="0"/>
                  <a:cs typeface="Segoe UI" panose="020B0502040204020203" pitchFamily="34" charset="0"/>
                </a:endParaRPr>
              </a:p>
              <a:p>
                <a:pPr marL="0" indent="0">
                  <a:buNone/>
                </a:pPr>
                <a:r>
                  <a:rPr lang="en-US" b="1" dirty="0">
                    <a:latin typeface="Segoe UI" panose="020B0502040204020203" pitchFamily="34" charset="0"/>
                    <a:cs typeface="Segoe UI" panose="020B0502040204020203" pitchFamily="34" charset="0"/>
                  </a:rPr>
                  <a:t>Methodology: </a:t>
                </a:r>
                <a:r>
                  <a:rPr lang="en-US" dirty="0">
                    <a:latin typeface="Segoe UI" panose="020B0502040204020203" pitchFamily="34" charset="0"/>
                    <a:cs typeface="Segoe UI" panose="020B0502040204020203" pitchFamily="34" charset="0"/>
                  </a:rPr>
                  <a:t>Based on </a:t>
                </a:r>
                <a:r>
                  <a:rPr lang="en-US" dirty="0">
                    <a:solidFill>
                      <a:schemeClr val="accent6"/>
                    </a:solidFill>
                    <a:latin typeface="Segoe UI" panose="020B0502040204020203" pitchFamily="34" charset="0"/>
                    <a:cs typeface="Segoe UI" panose="020B0502040204020203" pitchFamily="34" charset="0"/>
                  </a:rPr>
                  <a:t>divide-and-conquer </a:t>
                </a:r>
                <a:r>
                  <a:rPr lang="en-US" dirty="0">
                    <a:latin typeface="Segoe UI" panose="020B0502040204020203" pitchFamily="34" charset="0"/>
                    <a:cs typeface="Segoe UI" panose="020B0502040204020203" pitchFamily="34" charset="0"/>
                  </a:rPr>
                  <a:t>style problem decomposition.</a:t>
                </a:r>
                <a:endParaRPr lang="en-US" dirty="0">
                  <a:solidFill>
                    <a:schemeClr val="accent6"/>
                  </a:solidFill>
                  <a:latin typeface="Segoe UI" panose="020B0502040204020203" pitchFamily="34" charset="0"/>
                  <a:cs typeface="Segoe UI" panose="020B0502040204020203" pitchFamily="34" charset="0"/>
                </a:endParaRPr>
              </a:p>
              <a:p>
                <a:pPr marL="0" indent="0">
                  <a:buNone/>
                </a:pPr>
                <a:endParaRPr lang="en-US" sz="600" dirty="0">
                  <a:latin typeface="Segoe UI" panose="020B0502040204020203" pitchFamily="34" charset="0"/>
                  <a:cs typeface="Segoe UI" panose="020B0502040204020203" pitchFamily="34" charset="0"/>
                </a:endParaRPr>
              </a:p>
              <a:p>
                <a:r>
                  <a:rPr lang="en-US" dirty="0">
                    <a:latin typeface="Segoe UI" panose="020B0502040204020203" pitchFamily="34" charset="0"/>
                    <a:cs typeface="Segoe UI" panose="020B0502040204020203" pitchFamily="34" charset="0"/>
                  </a:rPr>
                  <a:t> </a:t>
                </a:r>
                <a14:m>
                  <m:oMath xmlns:m="http://schemas.openxmlformats.org/officeDocument/2006/math">
                    <m:d>
                      <m:dPr>
                        <m:begChr m:val="["/>
                        <m:endChr m:val="]"/>
                        <m:ctrlPr>
                          <a:rPr lang="en-US" i="1">
                            <a:solidFill>
                              <a:srgbClr val="C00000"/>
                            </a:solidFill>
                            <a:latin typeface="Cambria Math" panose="02040503050406030204" pitchFamily="18" charset="0"/>
                          </a:rPr>
                        </m:ctrlPr>
                      </m:dPr>
                      <m:e>
                        <m:r>
                          <a:rPr lang="en-US" i="1">
                            <a:solidFill>
                              <a:srgbClr val="C00000"/>
                            </a:solidFill>
                            <a:latin typeface="Cambria Math" panose="02040503050406030204" pitchFamily="18" charset="0"/>
                          </a:rPr>
                          <m:t>𝑒</m:t>
                        </m:r>
                        <m:r>
                          <a:rPr lang="en-US" i="1">
                            <a:solidFill>
                              <a:srgbClr val="C00000"/>
                            </a:solidFill>
                            <a:latin typeface="Cambria Math" panose="02040503050406030204" pitchFamily="18" charset="0"/>
                          </a:rPr>
                          <m:t>⊨</m:t>
                        </m:r>
                        <m:r>
                          <a:rPr lang="en-US" i="1">
                            <a:solidFill>
                              <a:srgbClr val="C00000"/>
                            </a:solidFill>
                            <a:latin typeface="Cambria Math" panose="02040503050406030204" pitchFamily="18" charset="0"/>
                          </a:rPr>
                          <m:t>𝜙</m:t>
                        </m:r>
                      </m:e>
                    </m:d>
                  </m:oMath>
                </a14:m>
                <a:r>
                  <a:rPr lang="en-US" dirty="0">
                    <a:latin typeface="Segoe UI" panose="020B0502040204020203" pitchFamily="34" charset="0"/>
                    <a:cs typeface="Segoe UI" panose="020B0502040204020203" pitchFamily="34" charset="0"/>
                  </a:rPr>
                  <a:t> is reduced to </a:t>
                </a:r>
                <a:r>
                  <a:rPr lang="en-US" dirty="0">
                    <a:solidFill>
                      <a:srgbClr val="009900"/>
                    </a:solidFill>
                    <a:latin typeface="Segoe UI" panose="020B0502040204020203" pitchFamily="34" charset="0"/>
                    <a:cs typeface="Segoe UI" panose="020B0502040204020203" pitchFamily="34" charset="0"/>
                  </a:rPr>
                  <a:t>simpler problems </a:t>
                </a:r>
                <a:r>
                  <a:rPr lang="en-US" dirty="0">
                    <a:latin typeface="Segoe UI" panose="020B0502040204020203" pitchFamily="34" charset="0"/>
                    <a:cs typeface="Segoe UI" panose="020B0502040204020203" pitchFamily="34" charset="0"/>
                  </a:rPr>
                  <a:t>(over sub-expressions of e or sub-constraints of </a:t>
                </a:r>
                <a14:m>
                  <m:oMath xmlns:m="http://schemas.openxmlformats.org/officeDocument/2006/math">
                    <m:r>
                      <a:rPr lang="en-US" i="1" dirty="0">
                        <a:latin typeface="Cambria Math" panose="02040503050406030204" pitchFamily="18" charset="0"/>
                      </a:rPr>
                      <m:t>𝜙</m:t>
                    </m:r>
                  </m:oMath>
                </a14:m>
                <a:r>
                  <a:rPr lang="en-US" dirty="0">
                    <a:latin typeface="Segoe UI" panose="020B0502040204020203" pitchFamily="34" charset="0"/>
                    <a:cs typeface="Segoe UI" panose="020B0502040204020203" pitchFamily="34" charset="0"/>
                  </a:rPr>
                  <a:t>).</a:t>
                </a:r>
              </a:p>
              <a:p>
                <a:r>
                  <a:rPr lang="en-US" dirty="0">
                    <a:latin typeface="Segoe UI" panose="020B0502040204020203" pitchFamily="34" charset="0"/>
                    <a:cs typeface="Segoe UI" panose="020B0502040204020203" pitchFamily="34" charset="0"/>
                  </a:rPr>
                  <a:t>Top-down (as opposed to bottom-up enumerative search).</a:t>
                </a:r>
              </a:p>
              <a:p>
                <a:pPr marL="0" indent="0" algn="ctr">
                  <a:buNone/>
                </a:pPr>
                <a:endParaRPr lang="en-US" dirty="0">
                  <a:solidFill>
                    <a:schemeClr val="accent2"/>
                  </a:solidFill>
                </a:endParaRPr>
              </a:p>
              <a:p>
                <a:pPr marL="0" indent="0">
                  <a:buNone/>
                </a:pPr>
                <a:endParaRPr lang="en-US" dirty="0"/>
              </a:p>
              <a:p>
                <a:pPr marL="0" indent="0">
                  <a:buNone/>
                </a:pPr>
                <a:endParaRPr lang="en-US" dirty="0"/>
              </a:p>
            </p:txBody>
          </p:sp>
        </mc:Choice>
        <mc:Fallback>
          <p:sp>
            <p:nvSpPr>
              <p:cNvPr id="2" name="Content Placeholder 1"/>
              <p:cNvSpPr>
                <a:spLocks noGrp="1" noRot="1" noChangeAspect="1" noMove="1" noResize="1" noEditPoints="1" noAdjustHandles="1" noChangeArrowheads="1" noChangeShapeType="1" noTextEdit="1"/>
              </p:cNvSpPr>
              <p:nvPr>
                <p:ph idx="1"/>
              </p:nvPr>
            </p:nvSpPr>
            <p:spPr>
              <a:xfrm>
                <a:off x="1643269" y="1016000"/>
                <a:ext cx="8971721" cy="5435600"/>
              </a:xfrm>
              <a:blipFill>
                <a:blip r:embed="rId3"/>
                <a:stretch>
                  <a:fillRect l="-1292" t="-786" r="-680"/>
                </a:stretch>
              </a:blipFill>
            </p:spPr>
            <p:txBody>
              <a:bodyPr/>
              <a:lstStyle/>
              <a:p>
                <a:r>
                  <a:rPr lang="en-US">
                    <a:noFill/>
                  </a:rPr>
                  <a:t> </a:t>
                </a:r>
              </a:p>
            </p:txBody>
          </p:sp>
        </mc:Fallback>
      </mc:AlternateContent>
      <p:sp>
        <p:nvSpPr>
          <p:cNvPr id="3" name="Slide Number Placeholder 2"/>
          <p:cNvSpPr>
            <a:spLocks noGrp="1"/>
          </p:cNvSpPr>
          <p:nvPr>
            <p:ph type="sldNum" sz="quarter" idx="11"/>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5D07661B-1E0D-4001-BF89-AF1DFB53F904}" type="slidenum">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16</a:t>
            </a:fld>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p:cNvSpPr>
            <a:spLocks noGrp="1"/>
          </p:cNvSpPr>
          <p:nvPr>
            <p:ph type="title"/>
          </p:nvPr>
        </p:nvSpPr>
        <p:spPr/>
        <p:txBody>
          <a:bodyPr/>
          <a:lstStyle/>
          <a:p>
            <a:r>
              <a:rPr lang="en-US" dirty="0">
                <a:latin typeface="Seoge UI"/>
              </a:rPr>
              <a:t>Search Methodology</a:t>
            </a:r>
          </a:p>
        </p:txBody>
      </p:sp>
      <p:sp>
        <p:nvSpPr>
          <p:cNvPr id="5" name="TextBox 4"/>
          <p:cNvSpPr txBox="1"/>
          <p:nvPr/>
        </p:nvSpPr>
        <p:spPr>
          <a:xfrm>
            <a:off x="1577790" y="6110809"/>
            <a:ext cx="7485528" cy="707886"/>
          </a:xfrm>
          <a:prstGeom prst="rect">
            <a:avLst/>
          </a:prstGeom>
          <a:noFill/>
        </p:spPr>
        <p:txBody>
          <a:bodyPr wrap="square" rtlCol="0">
            <a:spAutoFit/>
          </a:body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a:t>
            </a:r>
            <a:r>
              <a:rPr kumimoji="0" lang="en-US" sz="2000" b="0" i="1" u="none" strike="noStrike" kern="1200" cap="none" spc="0" normalizeH="0" baseline="0" noProof="0" dirty="0" err="1">
                <a:ln>
                  <a:noFill/>
                </a:ln>
                <a:solidFill>
                  <a:srgbClr val="C00000"/>
                </a:solidFill>
                <a:effectLst/>
                <a:uLnTx/>
                <a:uFillTx/>
                <a:latin typeface="Segoe UI" panose="020B0502040204020203" pitchFamily="34" charset="0"/>
                <a:ea typeface="+mn-ea"/>
                <a:cs typeface="Segoe UI" panose="020B0502040204020203" pitchFamily="34" charset="0"/>
              </a:rPr>
              <a:t>FlashMeta</a:t>
            </a:r>
            <a:r>
              <a:rPr kumimoji="0" lang="en-US" sz="2000" b="0" i="1"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 A Framework for Inductive Program Synthesis</a:t>
            </a:r>
            <a:r>
              <a:rPr kumimoji="0" lang="en-US" sz="2000" b="0" i="0"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a:t>
            </a:r>
          </a:p>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2000" b="0" i="0"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[OOPSLA 2015] Alex Polozov, Sumit Gulwani</a:t>
            </a:r>
          </a:p>
        </p:txBody>
      </p:sp>
    </p:spTree>
    <p:extLst>
      <p:ext uri="{BB962C8B-B14F-4D97-AF65-F5344CB8AC3E}">
        <p14:creationId xmlns:p14="http://schemas.microsoft.com/office/powerpoint/2010/main" val="172799490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10" end="1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36092" y="958175"/>
            <a:ext cx="2830749" cy="2264599"/>
          </a:xfrm>
          <a:prstGeom prst="rect">
            <a:avLst/>
          </a:prstGeom>
        </p:spPr>
      </p:pic>
      <p:sp>
        <p:nvSpPr>
          <p:cNvPr id="2" name="Content Placeholder 1"/>
          <p:cNvSpPr>
            <a:spLocks noGrp="1"/>
          </p:cNvSpPr>
          <p:nvPr>
            <p:ph idx="1"/>
          </p:nvPr>
        </p:nvSpPr>
        <p:spPr>
          <a:xfrm>
            <a:off x="1611550" y="996258"/>
            <a:ext cx="8677073" cy="1313710"/>
          </a:xfrm>
        </p:spPr>
        <p:txBody>
          <a:bodyPr/>
          <a:lstStyle/>
          <a:p>
            <a:pPr marL="0" indent="0">
              <a:buNone/>
            </a:pPr>
            <a:r>
              <a:rPr lang="en-US" dirty="0">
                <a:latin typeface="+mj-lt"/>
              </a:rPr>
              <a:t>Prefer programs with simpler </a:t>
            </a:r>
            <a:r>
              <a:rPr lang="en-US" b="1" dirty="0">
                <a:latin typeface="+mj-lt"/>
              </a:rPr>
              <a:t>Kolmogorov complexity</a:t>
            </a:r>
          </a:p>
          <a:p>
            <a:r>
              <a:rPr lang="en-US" dirty="0">
                <a:latin typeface="+mj-lt"/>
              </a:rPr>
              <a:t>Prefer fewer constants.</a:t>
            </a:r>
          </a:p>
          <a:p>
            <a:r>
              <a:rPr lang="en-US" dirty="0">
                <a:latin typeface="+mj-lt"/>
              </a:rPr>
              <a:t>Prefer smaller constants.</a:t>
            </a:r>
          </a:p>
          <a:p>
            <a:pPr marL="0" indent="0">
              <a:buNone/>
            </a:pPr>
            <a:endParaRPr lang="en-US" dirty="0">
              <a:latin typeface="+mj-lt"/>
            </a:endParaRPr>
          </a:p>
          <a:p>
            <a:pPr marL="0" indent="0">
              <a:buNone/>
            </a:pPr>
            <a:endParaRPr lang="en-US" dirty="0">
              <a:latin typeface="+mj-lt"/>
            </a:endParaRPr>
          </a:p>
          <a:p>
            <a:pPr marL="0" indent="0">
              <a:buNone/>
            </a:pPr>
            <a:endParaRPr lang="en-US" dirty="0">
              <a:latin typeface="+mj-lt"/>
            </a:endParaRPr>
          </a:p>
        </p:txBody>
      </p:sp>
      <p:sp>
        <p:nvSpPr>
          <p:cNvPr id="3" name="Slide Number Placeholder 2"/>
          <p:cNvSpPr>
            <a:spLocks noGrp="1"/>
          </p:cNvSpPr>
          <p:nvPr>
            <p:ph type="sldNum" sz="quarter" idx="11"/>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5D07661B-1E0D-4001-BF89-AF1DFB53F904}" type="slidenum">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17</a:t>
            </a:fld>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p:cNvSpPr>
            <a:spLocks noGrp="1"/>
          </p:cNvSpPr>
          <p:nvPr>
            <p:ph type="title"/>
          </p:nvPr>
        </p:nvSpPr>
        <p:spPr/>
        <p:txBody>
          <a:bodyPr/>
          <a:lstStyle/>
          <a:p>
            <a:r>
              <a:rPr lang="en-US" dirty="0">
                <a:latin typeface="Seoge UI"/>
              </a:rPr>
              <a:t>Basic ranking scheme</a:t>
            </a:r>
          </a:p>
        </p:txBody>
      </p:sp>
      <p:graphicFrame>
        <p:nvGraphicFramePr>
          <p:cNvPr id="5" name="Table 4"/>
          <p:cNvGraphicFramePr>
            <a:graphicFrameLocks noGrp="1"/>
          </p:cNvGraphicFramePr>
          <p:nvPr>
            <p:extLst/>
          </p:nvPr>
        </p:nvGraphicFramePr>
        <p:xfrm>
          <a:off x="3209028" y="2772189"/>
          <a:ext cx="4616907" cy="1371600"/>
        </p:xfrm>
        <a:graphic>
          <a:graphicData uri="http://schemas.openxmlformats.org/drawingml/2006/table">
            <a:tbl>
              <a:tblPr firstRow="1" bandRow="1">
                <a:tableStyleId>{5C22544A-7EE6-4342-B048-85BDC9FD1C3A}</a:tableStyleId>
              </a:tblPr>
              <a:tblGrid>
                <a:gridCol w="2640666">
                  <a:extLst>
                    <a:ext uri="{9D8B030D-6E8A-4147-A177-3AD203B41FA5}">
                      <a16:colId xmlns:a16="http://schemas.microsoft.com/office/drawing/2014/main" val="20000"/>
                    </a:ext>
                  </a:extLst>
                </a:gridCol>
                <a:gridCol w="1976241">
                  <a:extLst>
                    <a:ext uri="{9D8B030D-6E8A-4147-A177-3AD203B41FA5}">
                      <a16:colId xmlns:a16="http://schemas.microsoft.com/office/drawing/2014/main" val="20001"/>
                    </a:ext>
                  </a:extLst>
                </a:gridCol>
              </a:tblGrid>
              <a:tr h="0">
                <a:tc>
                  <a:txBody>
                    <a:bodyPr/>
                    <a:lstStyle/>
                    <a:p>
                      <a:r>
                        <a:rPr lang="en-US" sz="2400" dirty="0">
                          <a:latin typeface="Seoge UI"/>
                        </a:rPr>
                        <a:t>Input</a:t>
                      </a:r>
                    </a:p>
                  </a:txBody>
                  <a:tcPr/>
                </a:tc>
                <a:tc>
                  <a:txBody>
                    <a:bodyPr/>
                    <a:lstStyle/>
                    <a:p>
                      <a:r>
                        <a:rPr lang="en-US" sz="2400" dirty="0">
                          <a:latin typeface="Seoge UI"/>
                        </a:rPr>
                        <a:t>Output</a:t>
                      </a:r>
                    </a:p>
                  </a:txBody>
                  <a:tcPr/>
                </a:tc>
                <a:extLst>
                  <a:ext uri="{0D108BD9-81ED-4DB2-BD59-A6C34878D82A}">
                    <a16:rowId xmlns:a16="http://schemas.microsoft.com/office/drawing/2014/main" val="10000"/>
                  </a:ext>
                </a:extLst>
              </a:tr>
              <a:tr h="370840">
                <a:tc>
                  <a:txBody>
                    <a:bodyPr/>
                    <a:lstStyle/>
                    <a:p>
                      <a:r>
                        <a:rPr lang="en-US" sz="2400" dirty="0">
                          <a:latin typeface="Seoge UI"/>
                        </a:rPr>
                        <a:t>Amey Modi</a:t>
                      </a:r>
                    </a:p>
                  </a:txBody>
                  <a:tcPr/>
                </a:tc>
                <a:tc>
                  <a:txBody>
                    <a:bodyPr/>
                    <a:lstStyle/>
                    <a:p>
                      <a:r>
                        <a:rPr lang="en-US" sz="2400" dirty="0">
                          <a:latin typeface="Seoge UI"/>
                        </a:rPr>
                        <a:t>Amey</a:t>
                      </a:r>
                    </a:p>
                  </a:txBody>
                  <a:tcPr/>
                </a:tc>
                <a:extLst>
                  <a:ext uri="{0D108BD9-81ED-4DB2-BD59-A6C34878D82A}">
                    <a16:rowId xmlns:a16="http://schemas.microsoft.com/office/drawing/2014/main" val="10001"/>
                  </a:ext>
                </a:extLst>
              </a:tr>
              <a:tr h="370840">
                <a:tc>
                  <a:txBody>
                    <a:bodyPr/>
                    <a:lstStyle/>
                    <a:p>
                      <a:r>
                        <a:rPr lang="en-US" sz="2400" dirty="0">
                          <a:latin typeface="Seoge UI"/>
                        </a:rPr>
                        <a:t>Ravindra </a:t>
                      </a:r>
                      <a:r>
                        <a:rPr lang="en-US" sz="2400" dirty="0" err="1">
                          <a:latin typeface="Seoge UI"/>
                        </a:rPr>
                        <a:t>Jadeja</a:t>
                      </a:r>
                      <a:endParaRPr lang="en-US" sz="2400" dirty="0">
                        <a:latin typeface="Seoge UI"/>
                      </a:endParaRPr>
                    </a:p>
                  </a:txBody>
                  <a:tcPr/>
                </a:tc>
                <a:tc>
                  <a:txBody>
                    <a:bodyPr/>
                    <a:lstStyle/>
                    <a:p>
                      <a:r>
                        <a:rPr lang="en-US" sz="2400" dirty="0">
                          <a:latin typeface="Seoge UI"/>
                        </a:rPr>
                        <a:t>Ravindra</a:t>
                      </a:r>
                    </a:p>
                  </a:txBody>
                  <a:tcPr/>
                </a:tc>
                <a:extLst>
                  <a:ext uri="{0D108BD9-81ED-4DB2-BD59-A6C34878D82A}">
                    <a16:rowId xmlns:a16="http://schemas.microsoft.com/office/drawing/2014/main" val="10002"/>
                  </a:ext>
                </a:extLst>
              </a:tr>
            </a:tbl>
          </a:graphicData>
        </a:graphic>
      </p:graphicFrame>
      <p:sp>
        <p:nvSpPr>
          <p:cNvPr id="6" name="TextBox 5"/>
          <p:cNvSpPr txBox="1"/>
          <p:nvPr/>
        </p:nvSpPr>
        <p:spPr>
          <a:xfrm>
            <a:off x="2209801" y="4226872"/>
            <a:ext cx="8234465" cy="1015663"/>
          </a:xfrm>
          <a:prstGeom prst="rect">
            <a:avLst/>
          </a:prstGeom>
          <a:noFill/>
        </p:spPr>
        <p:txBody>
          <a:bodyPr wrap="square" rtlCol="0">
            <a:spAutoFit/>
          </a:bodyPr>
          <a:lstStyle/>
          <a:p>
            <a:pPr marL="342900" marR="0" lvl="0" indent="-342900" algn="l" defTabSz="914400" rtl="0" eaLnBrk="1" fontAlgn="base" latinLnBrk="0" hangingPunct="1">
              <a:lnSpc>
                <a:spcPct val="100000"/>
              </a:lnSpc>
              <a:spcBef>
                <a:spcPct val="50000"/>
              </a:spcBef>
              <a:spcAft>
                <a:spcPct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CC00CC"/>
                </a:solidFill>
                <a:effectLst/>
                <a:uLnTx/>
                <a:uFillTx/>
                <a:latin typeface="Comic Sans MS"/>
                <a:ea typeface="+mn-ea"/>
                <a:cs typeface="+mn-cs"/>
              </a:rPr>
              <a:t>1</a:t>
            </a:r>
            <a:r>
              <a:rPr kumimoji="0" lang="en-US" sz="2400" b="0" i="0" u="none" strike="noStrike" kern="1200" cap="none" spc="0" normalizeH="0" baseline="30000" noProof="0" dirty="0">
                <a:ln>
                  <a:noFill/>
                </a:ln>
                <a:solidFill>
                  <a:srgbClr val="CC00CC"/>
                </a:solidFill>
                <a:effectLst/>
                <a:uLnTx/>
                <a:uFillTx/>
                <a:latin typeface="Comic Sans MS"/>
                <a:ea typeface="+mn-ea"/>
                <a:cs typeface="+mn-cs"/>
              </a:rPr>
              <a:t>st</a:t>
            </a:r>
            <a:r>
              <a:rPr kumimoji="0" lang="en-US" sz="2400" b="0" i="0" u="none" strike="noStrike" kern="1200" cap="none" spc="0" normalizeH="0" baseline="0" noProof="0" dirty="0">
                <a:ln>
                  <a:noFill/>
                </a:ln>
                <a:solidFill>
                  <a:srgbClr val="000000"/>
                </a:solidFill>
                <a:effectLst/>
                <a:uLnTx/>
                <a:uFillTx/>
                <a:latin typeface="Comic Sans MS"/>
                <a:ea typeface="+mn-ea"/>
                <a:cs typeface="+mn-cs"/>
              </a:rPr>
              <a:t> Word</a:t>
            </a:r>
          </a:p>
          <a:p>
            <a:pPr marL="342900" marR="0" lvl="0" indent="-342900" algn="l" defTabSz="914400" rtl="0" eaLnBrk="1" fontAlgn="base" latinLnBrk="0" hangingPunct="1">
              <a:lnSpc>
                <a:spcPct val="100000"/>
              </a:lnSpc>
              <a:spcBef>
                <a:spcPct val="50000"/>
              </a:spcBef>
              <a:spcAft>
                <a:spcPct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000000"/>
                </a:solidFill>
                <a:effectLst/>
                <a:uLnTx/>
                <a:uFillTx/>
                <a:latin typeface="Comic Sans MS"/>
                <a:ea typeface="+mn-ea"/>
                <a:cs typeface="+mn-cs"/>
              </a:rPr>
              <a:t>If (input = </a:t>
            </a:r>
            <a:r>
              <a:rPr kumimoji="0" lang="en-US" sz="2400" b="0" i="0" u="none" strike="noStrike" kern="1200" cap="none" spc="0" normalizeH="0" baseline="0" noProof="0" dirty="0">
                <a:ln>
                  <a:noFill/>
                </a:ln>
                <a:solidFill>
                  <a:srgbClr val="CC00CC"/>
                </a:solidFill>
                <a:effectLst/>
                <a:uLnTx/>
                <a:uFillTx/>
                <a:latin typeface="Comic Sans MS"/>
                <a:ea typeface="+mn-ea"/>
                <a:cs typeface="+mn-cs"/>
              </a:rPr>
              <a:t>“Amey Modi”</a:t>
            </a:r>
            <a:r>
              <a:rPr kumimoji="0" lang="en-US" sz="2400" b="0" i="0" u="none" strike="noStrike" kern="1200" cap="none" spc="0" normalizeH="0" baseline="0" noProof="0" dirty="0">
                <a:ln>
                  <a:noFill/>
                </a:ln>
                <a:solidFill>
                  <a:srgbClr val="000000"/>
                </a:solidFill>
                <a:effectLst/>
                <a:uLnTx/>
                <a:uFillTx/>
                <a:latin typeface="Comic Sans MS"/>
                <a:ea typeface="+mn-ea"/>
                <a:cs typeface="+mn-cs"/>
              </a:rPr>
              <a:t>) then </a:t>
            </a:r>
            <a:r>
              <a:rPr kumimoji="0" lang="en-US" sz="2400" b="0" i="0" u="none" strike="noStrike" kern="1200" cap="none" spc="0" normalizeH="0" baseline="0" noProof="0" dirty="0">
                <a:ln>
                  <a:noFill/>
                </a:ln>
                <a:solidFill>
                  <a:srgbClr val="CC00CC"/>
                </a:solidFill>
                <a:effectLst/>
                <a:uLnTx/>
                <a:uFillTx/>
                <a:latin typeface="Comic Sans MS"/>
                <a:ea typeface="+mn-ea"/>
                <a:cs typeface="+mn-cs"/>
              </a:rPr>
              <a:t>“Amey” </a:t>
            </a:r>
            <a:r>
              <a:rPr kumimoji="0" lang="en-US" sz="2400" b="0" i="0" u="none" strike="noStrike" kern="1200" cap="none" spc="0" normalizeH="0" baseline="0" noProof="0" dirty="0">
                <a:ln>
                  <a:noFill/>
                </a:ln>
                <a:solidFill>
                  <a:srgbClr val="000000"/>
                </a:solidFill>
                <a:effectLst/>
                <a:uLnTx/>
                <a:uFillTx/>
                <a:latin typeface="Comic Sans MS"/>
                <a:ea typeface="+mn-ea"/>
                <a:cs typeface="+mn-cs"/>
              </a:rPr>
              <a:t>else </a:t>
            </a:r>
            <a:r>
              <a:rPr kumimoji="0" lang="en-US" sz="2400" b="0" i="0" u="none" strike="noStrike" kern="1200" cap="none" spc="0" normalizeH="0" baseline="0" noProof="0" dirty="0">
                <a:ln>
                  <a:noFill/>
                </a:ln>
                <a:solidFill>
                  <a:srgbClr val="CC00CC"/>
                </a:solidFill>
                <a:effectLst/>
                <a:uLnTx/>
                <a:uFillTx/>
                <a:latin typeface="Comic Sans MS"/>
                <a:ea typeface="+mn-ea"/>
                <a:cs typeface="+mn-cs"/>
              </a:rPr>
              <a:t>“Ravindra”</a:t>
            </a:r>
          </a:p>
        </p:txBody>
      </p:sp>
    </p:spTree>
    <p:extLst>
      <p:ext uri="{BB962C8B-B14F-4D97-AF65-F5344CB8AC3E}">
        <p14:creationId xmlns:p14="http://schemas.microsoft.com/office/powerpoint/2010/main" val="30749143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36092" y="958175"/>
            <a:ext cx="2830749" cy="2264599"/>
          </a:xfrm>
          <a:prstGeom prst="rect">
            <a:avLst/>
          </a:prstGeom>
        </p:spPr>
      </p:pic>
      <p:sp>
        <p:nvSpPr>
          <p:cNvPr id="2" name="Content Placeholder 1"/>
          <p:cNvSpPr>
            <a:spLocks noGrp="1"/>
          </p:cNvSpPr>
          <p:nvPr>
            <p:ph idx="1"/>
          </p:nvPr>
        </p:nvSpPr>
        <p:spPr>
          <a:xfrm>
            <a:off x="1611550" y="996258"/>
            <a:ext cx="8677073" cy="1313710"/>
          </a:xfrm>
        </p:spPr>
        <p:txBody>
          <a:bodyPr/>
          <a:lstStyle/>
          <a:p>
            <a:pPr marL="0" indent="0">
              <a:buNone/>
            </a:pPr>
            <a:r>
              <a:rPr lang="en-US" dirty="0">
                <a:latin typeface="+mj-lt"/>
              </a:rPr>
              <a:t>Prefer programs with simpler </a:t>
            </a:r>
            <a:r>
              <a:rPr lang="en-US" b="1" dirty="0">
                <a:latin typeface="+mj-lt"/>
              </a:rPr>
              <a:t>Kolmogorov complexity</a:t>
            </a:r>
          </a:p>
          <a:p>
            <a:r>
              <a:rPr lang="en-US" dirty="0">
                <a:latin typeface="+mj-lt"/>
              </a:rPr>
              <a:t>Prefer fewer constants.</a:t>
            </a:r>
          </a:p>
          <a:p>
            <a:r>
              <a:rPr lang="en-US" dirty="0">
                <a:latin typeface="+mj-lt"/>
              </a:rPr>
              <a:t>Prefer smaller constants.</a:t>
            </a:r>
          </a:p>
          <a:p>
            <a:pPr marL="0" indent="0">
              <a:buNone/>
            </a:pPr>
            <a:endParaRPr lang="en-US" dirty="0">
              <a:latin typeface="+mj-lt"/>
            </a:endParaRPr>
          </a:p>
          <a:p>
            <a:pPr marL="0" indent="0">
              <a:buNone/>
            </a:pPr>
            <a:endParaRPr lang="en-US" dirty="0">
              <a:latin typeface="+mj-lt"/>
            </a:endParaRPr>
          </a:p>
          <a:p>
            <a:pPr marL="0" indent="0">
              <a:buNone/>
            </a:pPr>
            <a:endParaRPr lang="en-US" dirty="0">
              <a:latin typeface="+mj-lt"/>
            </a:endParaRPr>
          </a:p>
        </p:txBody>
      </p:sp>
      <p:sp>
        <p:nvSpPr>
          <p:cNvPr id="3" name="Slide Number Placeholder 2"/>
          <p:cNvSpPr>
            <a:spLocks noGrp="1"/>
          </p:cNvSpPr>
          <p:nvPr>
            <p:ph type="sldNum" sz="quarter" idx="11"/>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tabLst/>
              <a:defRPr/>
            </a:pPr>
            <a:fld id="{5D07661B-1E0D-4001-BF89-AF1DFB53F904}" type="slidenum">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18</a:t>
            </a:fld>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p:cNvSpPr>
            <a:spLocks noGrp="1"/>
          </p:cNvSpPr>
          <p:nvPr>
            <p:ph type="title"/>
          </p:nvPr>
        </p:nvSpPr>
        <p:spPr/>
        <p:txBody>
          <a:bodyPr/>
          <a:lstStyle/>
          <a:p>
            <a:r>
              <a:rPr lang="en-US" dirty="0">
                <a:latin typeface="Seoge UI"/>
              </a:rPr>
              <a:t>Challenges with Basic ranking scheme</a:t>
            </a:r>
          </a:p>
        </p:txBody>
      </p:sp>
      <p:graphicFrame>
        <p:nvGraphicFramePr>
          <p:cNvPr id="8" name="Table 7"/>
          <p:cNvGraphicFramePr>
            <a:graphicFrameLocks noGrp="1"/>
          </p:cNvGraphicFramePr>
          <p:nvPr>
            <p:extLst/>
          </p:nvPr>
        </p:nvGraphicFramePr>
        <p:xfrm>
          <a:off x="2347672" y="2500411"/>
          <a:ext cx="5490865" cy="1371600"/>
        </p:xfrm>
        <a:graphic>
          <a:graphicData uri="http://schemas.openxmlformats.org/drawingml/2006/table">
            <a:tbl>
              <a:tblPr firstRow="1" bandRow="1">
                <a:tableStyleId>{5C22544A-7EE6-4342-B048-85BDC9FD1C3A}</a:tableStyleId>
              </a:tblPr>
              <a:tblGrid>
                <a:gridCol w="2667152">
                  <a:extLst>
                    <a:ext uri="{9D8B030D-6E8A-4147-A177-3AD203B41FA5}">
                      <a16:colId xmlns:a16="http://schemas.microsoft.com/office/drawing/2014/main" val="20000"/>
                    </a:ext>
                  </a:extLst>
                </a:gridCol>
                <a:gridCol w="2823713">
                  <a:extLst>
                    <a:ext uri="{9D8B030D-6E8A-4147-A177-3AD203B41FA5}">
                      <a16:colId xmlns:a16="http://schemas.microsoft.com/office/drawing/2014/main" val="20001"/>
                    </a:ext>
                  </a:extLst>
                </a:gridCol>
              </a:tblGrid>
              <a:tr h="0">
                <a:tc>
                  <a:txBody>
                    <a:bodyPr/>
                    <a:lstStyle/>
                    <a:p>
                      <a:r>
                        <a:rPr lang="en-US" sz="2400" dirty="0">
                          <a:latin typeface="Seoge UI"/>
                        </a:rPr>
                        <a:t>Input</a:t>
                      </a:r>
                    </a:p>
                  </a:txBody>
                  <a:tcPr/>
                </a:tc>
                <a:tc>
                  <a:txBody>
                    <a:bodyPr/>
                    <a:lstStyle/>
                    <a:p>
                      <a:r>
                        <a:rPr lang="en-US" sz="2400" dirty="0">
                          <a:latin typeface="Seoge UI"/>
                        </a:rPr>
                        <a:t>Output</a:t>
                      </a:r>
                    </a:p>
                  </a:txBody>
                  <a:tcPr/>
                </a:tc>
                <a:extLst>
                  <a:ext uri="{0D108BD9-81ED-4DB2-BD59-A6C34878D82A}">
                    <a16:rowId xmlns:a16="http://schemas.microsoft.com/office/drawing/2014/main" val="10000"/>
                  </a:ext>
                </a:extLst>
              </a:tr>
              <a:tr h="370840">
                <a:tc>
                  <a:txBody>
                    <a:bodyPr/>
                    <a:lstStyle/>
                    <a:p>
                      <a:r>
                        <a:rPr lang="en-US" sz="2400" dirty="0">
                          <a:latin typeface="Seoge UI"/>
                        </a:rPr>
                        <a:t>Amey Modi</a:t>
                      </a:r>
                    </a:p>
                  </a:txBody>
                  <a:tcPr/>
                </a:tc>
                <a:tc>
                  <a:txBody>
                    <a:bodyPr/>
                    <a:lstStyle/>
                    <a:p>
                      <a:r>
                        <a:rPr lang="en-US" sz="2400" dirty="0">
                          <a:latin typeface="Seoge UI"/>
                        </a:rPr>
                        <a:t>Modi,  Amey</a:t>
                      </a:r>
                    </a:p>
                  </a:txBody>
                  <a:tcPr/>
                </a:tc>
                <a:extLst>
                  <a:ext uri="{0D108BD9-81ED-4DB2-BD59-A6C34878D82A}">
                    <a16:rowId xmlns:a16="http://schemas.microsoft.com/office/drawing/2014/main" val="10001"/>
                  </a:ext>
                </a:extLst>
              </a:tr>
              <a:tr h="370840">
                <a:tc>
                  <a:txBody>
                    <a:bodyPr/>
                    <a:lstStyle/>
                    <a:p>
                      <a:r>
                        <a:rPr lang="en-US" sz="2400" dirty="0">
                          <a:latin typeface="Seoge UI"/>
                        </a:rPr>
                        <a:t>Ravindra </a:t>
                      </a:r>
                      <a:r>
                        <a:rPr lang="en-US" sz="2400" dirty="0" err="1">
                          <a:latin typeface="Seoge UI"/>
                        </a:rPr>
                        <a:t>Jadeja</a:t>
                      </a:r>
                      <a:endParaRPr lang="en-US" sz="2400" dirty="0">
                        <a:latin typeface="Seoge UI"/>
                      </a:endParaRPr>
                    </a:p>
                  </a:txBody>
                  <a:tcPr/>
                </a:tc>
                <a:tc>
                  <a:txBody>
                    <a:bodyPr/>
                    <a:lstStyle/>
                    <a:p>
                      <a:r>
                        <a:rPr lang="en-US" sz="2400" dirty="0" err="1">
                          <a:latin typeface="Seoge UI"/>
                        </a:rPr>
                        <a:t>Jadeja</a:t>
                      </a:r>
                      <a:r>
                        <a:rPr lang="en-US" sz="2400" dirty="0">
                          <a:latin typeface="Seoge UI"/>
                        </a:rPr>
                        <a:t>,  Ravindra</a:t>
                      </a:r>
                    </a:p>
                  </a:txBody>
                  <a:tcPr/>
                </a:tc>
                <a:extLst>
                  <a:ext uri="{0D108BD9-81ED-4DB2-BD59-A6C34878D82A}">
                    <a16:rowId xmlns:a16="http://schemas.microsoft.com/office/drawing/2014/main" val="10002"/>
                  </a:ext>
                </a:extLst>
              </a:tr>
            </a:tbl>
          </a:graphicData>
        </a:graphic>
      </p:graphicFrame>
      <p:sp>
        <p:nvSpPr>
          <p:cNvPr id="10" name="TextBox 9"/>
          <p:cNvSpPr txBox="1"/>
          <p:nvPr/>
        </p:nvSpPr>
        <p:spPr>
          <a:xfrm>
            <a:off x="2932079" y="3980646"/>
            <a:ext cx="5381829" cy="830997"/>
          </a:xfrm>
          <a:prstGeom prst="rect">
            <a:avLst/>
          </a:prstGeom>
          <a:noFill/>
        </p:spPr>
        <p:txBody>
          <a:bodyPr wrap="square" rtlCol="0">
            <a:spAutoFit/>
          </a:bodyPr>
          <a:lstStyle/>
          <a:p>
            <a:pPr marL="342900" marR="0" lvl="0" indent="-342900" algn="l" defTabSz="914400"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CC00CC"/>
                </a:solidFill>
                <a:effectLst/>
                <a:uLnTx/>
                <a:uFillTx/>
                <a:latin typeface="Seoge UI"/>
                <a:ea typeface="+mn-ea"/>
                <a:cs typeface="+mn-cs"/>
              </a:rPr>
              <a:t>2</a:t>
            </a:r>
            <a:r>
              <a:rPr kumimoji="0" lang="en-US" sz="2400" b="0" i="0" u="none" strike="noStrike" kern="1200" cap="none" spc="0" normalizeH="0" baseline="30000" noProof="0" dirty="0">
                <a:ln>
                  <a:noFill/>
                </a:ln>
                <a:solidFill>
                  <a:srgbClr val="CC00CC"/>
                </a:solidFill>
                <a:effectLst/>
                <a:uLnTx/>
                <a:uFillTx/>
                <a:latin typeface="Seoge UI"/>
                <a:ea typeface="+mn-ea"/>
                <a:cs typeface="+mn-cs"/>
              </a:rPr>
              <a:t>nd</a:t>
            </a:r>
            <a:r>
              <a:rPr kumimoji="0" lang="en-US" sz="2400" b="0" i="0" u="none" strike="noStrike" kern="1200" cap="none" spc="0" normalizeH="0" baseline="0" noProof="0" dirty="0">
                <a:ln>
                  <a:noFill/>
                </a:ln>
                <a:solidFill>
                  <a:srgbClr val="000000"/>
                </a:solidFill>
                <a:effectLst/>
                <a:uLnTx/>
                <a:uFillTx/>
                <a:latin typeface="Seoge UI"/>
                <a:ea typeface="+mn-ea"/>
                <a:cs typeface="+mn-cs"/>
              </a:rPr>
              <a:t> Word + </a:t>
            </a:r>
            <a:r>
              <a:rPr kumimoji="0" lang="en-US" sz="2400" b="0" i="0" u="none" strike="noStrike" kern="1200" cap="none" spc="0" normalizeH="0" baseline="0" noProof="0" dirty="0">
                <a:ln>
                  <a:noFill/>
                </a:ln>
                <a:solidFill>
                  <a:srgbClr val="CC00CC"/>
                </a:solidFill>
                <a:effectLst/>
                <a:uLnTx/>
                <a:uFillTx/>
                <a:latin typeface="Seoge UI"/>
                <a:ea typeface="+mn-ea"/>
                <a:cs typeface="+mn-cs"/>
              </a:rPr>
              <a:t>“,    ‘’ </a:t>
            </a:r>
            <a:r>
              <a:rPr kumimoji="0" lang="en-US" sz="2400" b="0" i="0" u="none" strike="noStrike" kern="1200" cap="none" spc="0" normalizeH="0" baseline="0" noProof="0" dirty="0">
                <a:ln>
                  <a:noFill/>
                </a:ln>
                <a:solidFill>
                  <a:srgbClr val="000000"/>
                </a:solidFill>
                <a:effectLst/>
                <a:uLnTx/>
                <a:uFillTx/>
                <a:latin typeface="Seoge UI"/>
                <a:ea typeface="+mn-ea"/>
                <a:cs typeface="+mn-cs"/>
              </a:rPr>
              <a:t>+ </a:t>
            </a:r>
            <a:r>
              <a:rPr kumimoji="0" lang="en-US" sz="2400" b="0" i="0" u="none" strike="noStrike" kern="1200" cap="none" spc="0" normalizeH="0" baseline="0" noProof="0" dirty="0">
                <a:ln>
                  <a:noFill/>
                </a:ln>
                <a:solidFill>
                  <a:srgbClr val="CC00CC"/>
                </a:solidFill>
                <a:effectLst/>
                <a:uLnTx/>
                <a:uFillTx/>
                <a:latin typeface="Seoge UI"/>
                <a:ea typeface="+mn-ea"/>
                <a:cs typeface="+mn-cs"/>
              </a:rPr>
              <a:t>1</a:t>
            </a:r>
            <a:r>
              <a:rPr kumimoji="0" lang="en-US" sz="2400" b="0" i="0" u="none" strike="noStrike" kern="1200" cap="none" spc="0" normalizeH="0" baseline="30000" noProof="0" dirty="0">
                <a:ln>
                  <a:noFill/>
                </a:ln>
                <a:solidFill>
                  <a:srgbClr val="CC00CC"/>
                </a:solidFill>
                <a:effectLst/>
                <a:uLnTx/>
                <a:uFillTx/>
                <a:latin typeface="Seoge UI"/>
                <a:ea typeface="+mn-ea"/>
                <a:cs typeface="+mn-cs"/>
              </a:rPr>
              <a:t>st</a:t>
            </a:r>
            <a:r>
              <a:rPr kumimoji="0" lang="en-US" sz="2400" b="0" i="0" u="none" strike="noStrike" kern="1200" cap="none" spc="0" normalizeH="0" baseline="0" noProof="0" dirty="0">
                <a:ln>
                  <a:noFill/>
                </a:ln>
                <a:solidFill>
                  <a:srgbClr val="000000"/>
                </a:solidFill>
                <a:effectLst/>
                <a:uLnTx/>
                <a:uFillTx/>
                <a:latin typeface="Seoge UI"/>
                <a:ea typeface="+mn-ea"/>
                <a:cs typeface="+mn-cs"/>
              </a:rPr>
              <a:t> Word</a:t>
            </a:r>
          </a:p>
          <a:p>
            <a:pPr marL="342900" marR="0" lvl="0" indent="-342900" algn="l" defTabSz="914400" rtl="0" eaLnBrk="1" fontAlgn="base" latinLnBrk="0" hangingPunct="1">
              <a:lnSpc>
                <a:spcPct val="100000"/>
              </a:lnSpc>
              <a:spcBef>
                <a:spcPts val="0"/>
              </a:spcBef>
              <a:spcAft>
                <a:spcPct val="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srgbClr val="CC00CC"/>
                </a:solidFill>
                <a:effectLst/>
                <a:uLnTx/>
                <a:uFillTx/>
                <a:latin typeface="Seoge UI"/>
                <a:ea typeface="+mn-ea"/>
                <a:cs typeface="+mn-cs"/>
              </a:rPr>
              <a:t>“Modi,   Amey”</a:t>
            </a:r>
          </a:p>
        </p:txBody>
      </p:sp>
      <p:sp>
        <p:nvSpPr>
          <p:cNvPr id="7" name="Rectangle 6"/>
          <p:cNvSpPr/>
          <p:nvPr/>
        </p:nvSpPr>
        <p:spPr>
          <a:xfrm>
            <a:off x="1858752" y="4811643"/>
            <a:ext cx="7850222" cy="1384995"/>
          </a:xfrm>
          <a:prstGeom prst="rect">
            <a:avLst/>
          </a:prstGeom>
        </p:spPr>
        <p:txBody>
          <a:bodyPr wrap="square">
            <a:spAutoFit/>
          </a:bodyPr>
          <a:lstStyle/>
          <a:p>
            <a:pPr marL="0" marR="0" lvl="0" indent="0" algn="ctr" defTabSz="914400" rtl="0" eaLnBrk="1" fontAlgn="base" latinLnBrk="0" hangingPunct="1">
              <a:lnSpc>
                <a:spcPct val="100000"/>
              </a:lnSpc>
              <a:spcBef>
                <a:spcPts val="0"/>
              </a:spcBef>
              <a:spcAft>
                <a:spcPct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omic Sans MS"/>
                <a:ea typeface="+mn-ea"/>
                <a:cs typeface="+mn-cs"/>
              </a:rPr>
              <a:t>How to select between</a:t>
            </a:r>
          </a:p>
          <a:p>
            <a:pPr marL="0" marR="0" lvl="0" indent="0" algn="ctr" defTabSz="914400" rtl="0" eaLnBrk="1" fontAlgn="base" latinLnBrk="0" hangingPunct="1">
              <a:lnSpc>
                <a:spcPct val="100000"/>
              </a:lnSpc>
              <a:spcBef>
                <a:spcPts val="0"/>
              </a:spcBef>
              <a:spcAft>
                <a:spcPct val="0"/>
              </a:spcAft>
              <a:buClrTx/>
              <a:buSzTx/>
              <a:buFontTx/>
              <a:buNone/>
              <a:tabLst/>
              <a:defRPr/>
            </a:pPr>
            <a:r>
              <a:rPr kumimoji="0" lang="en-US" sz="2400" b="0" i="0" u="none" strike="noStrike" kern="1200" cap="none" spc="0" normalizeH="0" baseline="0" noProof="0" dirty="0">
                <a:ln>
                  <a:noFill/>
                </a:ln>
                <a:solidFill>
                  <a:srgbClr val="C00000"/>
                </a:solidFill>
                <a:effectLst/>
                <a:uLnTx/>
                <a:uFillTx/>
                <a:latin typeface="Comic Sans MS"/>
                <a:ea typeface="+mn-ea"/>
                <a:cs typeface="+mn-cs"/>
              </a:rPr>
              <a:t>Fewer larger constants vs. More smaller constants?</a:t>
            </a:r>
          </a:p>
          <a:p>
            <a:pPr marL="457200" marR="0" lvl="1" indent="0" algn="l" defTabSz="914400" rtl="0" eaLnBrk="1" fontAlgn="base" latinLnBrk="0" hangingPunct="1">
              <a:lnSpc>
                <a:spcPct val="100000"/>
              </a:lnSpc>
              <a:spcBef>
                <a:spcPct val="50000"/>
              </a:spcBef>
              <a:spcAft>
                <a:spcPct val="0"/>
              </a:spcAft>
              <a:buClrTx/>
              <a:buSzTx/>
              <a:buFontTx/>
              <a:buNone/>
              <a:tabLst/>
              <a:defRPr/>
            </a:pPr>
            <a:r>
              <a:rPr kumimoji="0" lang="en-US" sz="2400" b="0" i="0" u="sng" strike="noStrike" kern="1200" cap="none" spc="0" normalizeH="0" baseline="0" noProof="0" dirty="0">
                <a:ln>
                  <a:noFill/>
                </a:ln>
                <a:solidFill>
                  <a:srgbClr val="2D2DB9"/>
                </a:solidFill>
                <a:effectLst/>
                <a:uLnTx/>
                <a:uFillTx/>
                <a:latin typeface="Comic Sans MS"/>
                <a:ea typeface="+mn-ea"/>
                <a:cs typeface="+mn-cs"/>
              </a:rPr>
              <a:t>Idea:</a:t>
            </a:r>
            <a:r>
              <a:rPr kumimoji="0" lang="en-US" sz="2400" b="0" i="0" u="none" strike="noStrike" kern="1200" cap="none" spc="0" normalizeH="0" baseline="0" noProof="0" dirty="0">
                <a:ln>
                  <a:noFill/>
                </a:ln>
                <a:solidFill>
                  <a:srgbClr val="2D2DB9"/>
                </a:solidFill>
                <a:effectLst/>
                <a:uLnTx/>
                <a:uFillTx/>
                <a:latin typeface="Comic Sans MS"/>
                <a:ea typeface="+mn-ea"/>
                <a:cs typeface="+mn-cs"/>
              </a:rPr>
              <a:t> Associate numeric weights with constants.</a:t>
            </a:r>
          </a:p>
        </p:txBody>
      </p:sp>
      <p:sp>
        <p:nvSpPr>
          <p:cNvPr id="11" name="TextBox 10"/>
          <p:cNvSpPr txBox="1"/>
          <p:nvPr/>
        </p:nvSpPr>
        <p:spPr>
          <a:xfrm>
            <a:off x="1475118" y="6488668"/>
            <a:ext cx="8865079" cy="369332"/>
          </a:xfrm>
          <a:prstGeom prst="rect">
            <a:avLst/>
          </a:prstGeom>
          <a:noFill/>
        </p:spPr>
        <p:txBody>
          <a:bodyPr wrap="square" rtlCol="0">
            <a:spAutoFit/>
          </a:body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1800" b="0" i="1" u="none" strike="noStrike" kern="1200" cap="none" spc="0" normalizeH="0" baseline="0" noProof="0" dirty="0">
                <a:ln>
                  <a:noFill/>
                </a:ln>
                <a:solidFill>
                  <a:srgbClr val="C00000"/>
                </a:solidFill>
                <a:effectLst/>
                <a:uLnTx/>
                <a:uFillTx/>
                <a:latin typeface="Seoge UI"/>
                <a:ea typeface="+mn-ea"/>
                <a:cs typeface="+mn-cs"/>
              </a:rPr>
              <a:t>Predicting a correct program in Programming by Example</a:t>
            </a:r>
            <a:r>
              <a:rPr kumimoji="0" lang="en-US" sz="1800" b="0" i="0" u="none" strike="noStrike" kern="1200" cap="none" spc="0" normalizeH="0" baseline="0" noProof="0" dirty="0">
                <a:ln>
                  <a:noFill/>
                </a:ln>
                <a:solidFill>
                  <a:srgbClr val="C00000"/>
                </a:solidFill>
                <a:effectLst/>
                <a:uLnTx/>
                <a:uFillTx/>
                <a:latin typeface="Seoge UI"/>
                <a:ea typeface="+mn-ea"/>
                <a:cs typeface="+mn-cs"/>
              </a:rPr>
              <a:t>; CAV 2015; Singh, Gulwani</a:t>
            </a:r>
          </a:p>
        </p:txBody>
      </p:sp>
    </p:spTree>
    <p:extLst>
      <p:ext uri="{BB962C8B-B14F-4D97-AF65-F5344CB8AC3E}">
        <p14:creationId xmlns:p14="http://schemas.microsoft.com/office/powerpoint/2010/main" val="22717025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6FB252-6103-4907-B6CE-D586CD58A001}"/>
              </a:ext>
            </a:extLst>
          </p:cNvPr>
          <p:cNvSpPr>
            <a:spLocks noGrp="1"/>
          </p:cNvSpPr>
          <p:nvPr>
            <p:ph idx="1"/>
          </p:nvPr>
        </p:nvSpPr>
        <p:spPr/>
        <p:txBody>
          <a:bodyPr/>
          <a:lstStyle/>
          <a:p>
            <a:pPr marL="0" indent="0">
              <a:buNone/>
            </a:pPr>
            <a:r>
              <a:rPr lang="en-US" sz="1400" dirty="0"/>
              <a:t>        [</a:t>
            </a:r>
            <a:r>
              <a:rPr lang="en-US" sz="1400" dirty="0" err="1"/>
              <a:t>FeatureCalculator</a:t>
            </a:r>
            <a:r>
              <a:rPr lang="en-US" sz="1400" dirty="0"/>
              <a:t>(</a:t>
            </a:r>
            <a:r>
              <a:rPr lang="en-US" sz="1400" dirty="0" err="1"/>
              <a:t>nameof</a:t>
            </a:r>
            <a:r>
              <a:rPr lang="en-US" sz="1400" dirty="0"/>
              <a:t>(</a:t>
            </a:r>
            <a:r>
              <a:rPr lang="en-US" sz="1400" dirty="0" err="1"/>
              <a:t>Semantics.Substring</a:t>
            </a:r>
            <a:r>
              <a:rPr lang="en-US" sz="1400" dirty="0"/>
              <a:t>))]</a:t>
            </a:r>
          </a:p>
          <a:p>
            <a:pPr marL="0" indent="0">
              <a:buNone/>
            </a:pPr>
            <a:r>
              <a:rPr lang="en-US" sz="1400" dirty="0"/>
              <a:t>        public static double Substring(double v, double start, double end) =&gt; start * end;</a:t>
            </a:r>
          </a:p>
          <a:p>
            <a:pPr marL="0" indent="0">
              <a:buNone/>
            </a:pPr>
            <a:endParaRPr lang="en-US" sz="1400" dirty="0"/>
          </a:p>
          <a:p>
            <a:pPr marL="0" indent="0">
              <a:buNone/>
            </a:pPr>
            <a:r>
              <a:rPr lang="en-US" sz="1400" dirty="0"/>
              <a:t>        [</a:t>
            </a:r>
            <a:r>
              <a:rPr lang="en-US" sz="1400" dirty="0" err="1"/>
              <a:t>FeatureCalculator</a:t>
            </a:r>
            <a:r>
              <a:rPr lang="en-US" sz="1400" dirty="0"/>
              <a:t>(</a:t>
            </a:r>
            <a:r>
              <a:rPr lang="en-US" sz="1400" dirty="0" err="1"/>
              <a:t>nameof</a:t>
            </a:r>
            <a:r>
              <a:rPr lang="en-US" sz="1400" dirty="0"/>
              <a:t>(</a:t>
            </a:r>
            <a:r>
              <a:rPr lang="en-US" sz="1400" dirty="0" err="1"/>
              <a:t>Semantics.AbsPos</a:t>
            </a:r>
            <a:r>
              <a:rPr lang="en-US" sz="1400" dirty="0"/>
              <a:t>))]</a:t>
            </a:r>
          </a:p>
          <a:p>
            <a:pPr marL="0" indent="0">
              <a:buNone/>
            </a:pPr>
            <a:r>
              <a:rPr lang="en-US" sz="1400" dirty="0"/>
              <a:t>        public static double </a:t>
            </a:r>
            <a:r>
              <a:rPr lang="en-US" sz="1400" dirty="0" err="1"/>
              <a:t>AbsPos</a:t>
            </a:r>
            <a:r>
              <a:rPr lang="en-US" sz="1400" dirty="0"/>
              <a:t>(double v, double k) =&gt; k;</a:t>
            </a:r>
          </a:p>
          <a:p>
            <a:pPr marL="0" indent="0">
              <a:buNone/>
            </a:pPr>
            <a:endParaRPr lang="en-US" sz="1400" dirty="0"/>
          </a:p>
          <a:p>
            <a:pPr marL="0" indent="0">
              <a:buNone/>
            </a:pPr>
            <a:r>
              <a:rPr lang="en-US" sz="1400" dirty="0"/>
              <a:t>        [</a:t>
            </a:r>
            <a:r>
              <a:rPr lang="en-US" sz="1400" dirty="0" err="1"/>
              <a:t>FeatureCalculator</a:t>
            </a:r>
            <a:r>
              <a:rPr lang="en-US" sz="1400" dirty="0"/>
              <a:t>("k", Method = </a:t>
            </a:r>
            <a:r>
              <a:rPr lang="en-US" sz="1400" dirty="0" err="1"/>
              <a:t>CalculationMethod.FromLiteral</a:t>
            </a:r>
            <a:r>
              <a:rPr lang="en-US" sz="1400" dirty="0"/>
              <a:t>)]</a:t>
            </a:r>
          </a:p>
          <a:p>
            <a:pPr marL="0" indent="0">
              <a:buNone/>
            </a:pPr>
            <a:r>
              <a:rPr lang="en-US" sz="1400" dirty="0"/>
              <a:t>        public static double K(</a:t>
            </a:r>
            <a:r>
              <a:rPr lang="en-US" sz="1400" dirty="0" err="1"/>
              <a:t>int</a:t>
            </a:r>
            <a:r>
              <a:rPr lang="en-US" sz="1400" dirty="0"/>
              <a:t> k) =&gt; 1.0 / (</a:t>
            </a:r>
            <a:r>
              <a:rPr lang="en-US" sz="1400" dirty="0" err="1"/>
              <a:t>Math.Abs</a:t>
            </a:r>
            <a:r>
              <a:rPr lang="en-US" sz="1400" dirty="0"/>
              <a:t>(k)+1);</a:t>
            </a:r>
          </a:p>
          <a:p>
            <a:pPr marL="0" indent="0">
              <a:buNone/>
            </a:pPr>
            <a:endParaRPr lang="en-US" sz="1400" dirty="0"/>
          </a:p>
          <a:p>
            <a:pPr marL="0" indent="0">
              <a:buNone/>
            </a:pPr>
            <a:r>
              <a:rPr lang="en-US" sz="1400" dirty="0"/>
              <a:t>        [</a:t>
            </a:r>
            <a:r>
              <a:rPr lang="en-US" sz="1400" dirty="0" err="1"/>
              <a:t>FeatureCalculator</a:t>
            </a:r>
            <a:r>
              <a:rPr lang="en-US" sz="1400" dirty="0"/>
              <a:t>(</a:t>
            </a:r>
            <a:r>
              <a:rPr lang="en-US" sz="1400" dirty="0" err="1"/>
              <a:t>nameof</a:t>
            </a:r>
            <a:r>
              <a:rPr lang="en-US" sz="1400" dirty="0"/>
              <a:t>(</a:t>
            </a:r>
            <a:r>
              <a:rPr lang="en-US" sz="1400" dirty="0" err="1"/>
              <a:t>Semantics.RelPos</a:t>
            </a:r>
            <a:r>
              <a:rPr lang="en-US" sz="1400" dirty="0"/>
              <a:t>))]</a:t>
            </a:r>
          </a:p>
          <a:p>
            <a:pPr marL="0" indent="0">
              <a:buNone/>
            </a:pPr>
            <a:r>
              <a:rPr lang="en-US" sz="1400" dirty="0"/>
              <a:t>        public static double </a:t>
            </a:r>
            <a:r>
              <a:rPr lang="en-US" sz="1400" dirty="0" err="1"/>
              <a:t>RelPos</a:t>
            </a:r>
            <a:r>
              <a:rPr lang="en-US" sz="1400" dirty="0"/>
              <a:t>(double x, double </a:t>
            </a:r>
            <a:r>
              <a:rPr lang="en-US" sz="1400" dirty="0" err="1"/>
              <a:t>rr</a:t>
            </a:r>
            <a:r>
              <a:rPr lang="en-US" sz="1400" dirty="0"/>
              <a:t>) =&gt; </a:t>
            </a:r>
            <a:r>
              <a:rPr lang="en-US" sz="1400" dirty="0" err="1"/>
              <a:t>rr</a:t>
            </a:r>
            <a:r>
              <a:rPr lang="en-US" sz="1400" dirty="0"/>
              <a:t>;</a:t>
            </a:r>
          </a:p>
          <a:p>
            <a:pPr marL="0" indent="0">
              <a:buNone/>
            </a:pPr>
            <a:endParaRPr lang="en-US" sz="1400" dirty="0"/>
          </a:p>
          <a:p>
            <a:pPr marL="0" indent="0">
              <a:buNone/>
            </a:pPr>
            <a:r>
              <a:rPr lang="en-US" sz="1400" dirty="0"/>
              <a:t>        [</a:t>
            </a:r>
            <a:r>
              <a:rPr lang="en-US" sz="1400" dirty="0" err="1"/>
              <a:t>FeatureCalculator</a:t>
            </a:r>
            <a:r>
              <a:rPr lang="en-US" sz="1400" dirty="0"/>
              <a:t>("</a:t>
            </a:r>
            <a:r>
              <a:rPr lang="en-US" sz="1400" dirty="0" err="1"/>
              <a:t>rr</a:t>
            </a:r>
            <a:r>
              <a:rPr lang="en-US" sz="1400" dirty="0"/>
              <a:t>", Method = </a:t>
            </a:r>
            <a:r>
              <a:rPr lang="en-US" sz="1400" dirty="0" err="1"/>
              <a:t>CalculationMethod.FromLiteral</a:t>
            </a:r>
            <a:r>
              <a:rPr lang="en-US" sz="1400" dirty="0"/>
              <a:t>)]</a:t>
            </a:r>
          </a:p>
          <a:p>
            <a:pPr marL="0" indent="0">
              <a:buNone/>
            </a:pPr>
            <a:r>
              <a:rPr lang="en-US" sz="1400" dirty="0"/>
              <a:t>        public static double RR(Regex, Regex) =&gt; 1;</a:t>
            </a:r>
          </a:p>
          <a:p>
            <a:pPr marL="0" indent="0">
              <a:buNone/>
            </a:pPr>
            <a:endParaRPr lang="en-US" sz="1400" dirty="0"/>
          </a:p>
          <a:p>
            <a:pPr marL="0" indent="0">
              <a:buNone/>
            </a:pPr>
            <a:r>
              <a:rPr lang="en-US" sz="1400" dirty="0"/>
              <a:t>  </a:t>
            </a:r>
          </a:p>
        </p:txBody>
      </p:sp>
      <p:sp>
        <p:nvSpPr>
          <p:cNvPr id="3" name="Slide Number Placeholder 2">
            <a:extLst>
              <a:ext uri="{FF2B5EF4-FFF2-40B4-BE49-F238E27FC236}">
                <a16:creationId xmlns:a16="http://schemas.microsoft.com/office/drawing/2014/main" id="{E6E3F240-1525-4433-B4EE-545D6BC3D1F7}"/>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19</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6FC0A1C8-E882-4EC5-8F35-3EFDCE6420D2}"/>
              </a:ext>
            </a:extLst>
          </p:cNvPr>
          <p:cNvSpPr>
            <a:spLocks noGrp="1"/>
          </p:cNvSpPr>
          <p:nvPr>
            <p:ph type="title"/>
          </p:nvPr>
        </p:nvSpPr>
        <p:spPr/>
        <p:txBody>
          <a:bodyPr/>
          <a:lstStyle/>
          <a:p>
            <a:r>
              <a:rPr lang="en-US" dirty="0"/>
              <a:t>Example ranking scores</a:t>
            </a:r>
          </a:p>
        </p:txBody>
      </p:sp>
    </p:spTree>
    <p:extLst>
      <p:ext uri="{BB962C8B-B14F-4D97-AF65-F5344CB8AC3E}">
        <p14:creationId xmlns:p14="http://schemas.microsoft.com/office/powerpoint/2010/main" val="259516660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224B4ED-E3F2-4A76-875A-BEF30D4B7CC5}"/>
              </a:ext>
            </a:extLst>
          </p:cNvPr>
          <p:cNvSpPr>
            <a:spLocks noGrp="1"/>
          </p:cNvSpPr>
          <p:nvPr>
            <p:ph idx="1"/>
          </p:nvPr>
        </p:nvSpPr>
        <p:spPr/>
        <p:txBody>
          <a:bodyPr/>
          <a:lstStyle/>
          <a:p>
            <a:r>
              <a:rPr lang="en-US" dirty="0">
                <a:latin typeface="+mj-lt"/>
                <a:cs typeface="Segoe UI" panose="020B0502040204020203" pitchFamily="34" charset="0"/>
              </a:rPr>
              <a:t>The task of synthesizing a program in an underlying </a:t>
            </a:r>
            <a:r>
              <a:rPr lang="en-US" dirty="0">
                <a:solidFill>
                  <a:srgbClr val="C00000"/>
                </a:solidFill>
                <a:latin typeface="+mj-lt"/>
                <a:cs typeface="Segoe UI" panose="020B0502040204020203" pitchFamily="34" charset="0"/>
              </a:rPr>
              <a:t>domain-specific language (DSL)</a:t>
            </a:r>
            <a:r>
              <a:rPr lang="en-US" dirty="0">
                <a:latin typeface="+mj-lt"/>
                <a:cs typeface="Segoe UI" panose="020B0502040204020203" pitchFamily="34" charset="0"/>
              </a:rPr>
              <a:t> from </a:t>
            </a:r>
            <a:r>
              <a:rPr lang="en-US" dirty="0">
                <a:solidFill>
                  <a:srgbClr val="C00000"/>
                </a:solidFill>
                <a:latin typeface="+mj-lt"/>
                <a:cs typeface="Segoe UI" panose="020B0502040204020203" pitchFamily="34" charset="0"/>
              </a:rPr>
              <a:t>example-based specification </a:t>
            </a:r>
            <a:r>
              <a:rPr lang="en-US" dirty="0">
                <a:latin typeface="+mj-lt"/>
                <a:cs typeface="Segoe UI" panose="020B0502040204020203" pitchFamily="34" charset="0"/>
              </a:rPr>
              <a:t>using a </a:t>
            </a:r>
            <a:r>
              <a:rPr lang="en-US" dirty="0">
                <a:solidFill>
                  <a:srgbClr val="C00000"/>
                </a:solidFill>
                <a:latin typeface="+mj-lt"/>
                <a:cs typeface="Segoe UI" panose="020B0502040204020203" pitchFamily="34" charset="0"/>
              </a:rPr>
              <a:t>search algorithm</a:t>
            </a:r>
            <a:r>
              <a:rPr lang="en-US" dirty="0">
                <a:latin typeface="+mj-lt"/>
                <a:cs typeface="Segoe UI" panose="020B0502040204020203" pitchFamily="34" charset="0"/>
              </a:rPr>
              <a:t>.</a:t>
            </a:r>
          </a:p>
          <a:p>
            <a:pPr lvl="1"/>
            <a:r>
              <a:rPr lang="en-US" dirty="0">
                <a:latin typeface="+mj-lt"/>
                <a:cs typeface="Segoe UI" panose="020B0502040204020203" pitchFamily="34" charset="0"/>
              </a:rPr>
              <a:t>An old problem but enabled today by </a:t>
            </a:r>
          </a:p>
          <a:p>
            <a:pPr lvl="1"/>
            <a:r>
              <a:rPr lang="en-US" dirty="0">
                <a:latin typeface="+mj-lt"/>
                <a:cs typeface="Segoe UI" panose="020B0502040204020203" pitchFamily="34" charset="0"/>
              </a:rPr>
              <a:t>better algorithms &amp; faster machines.</a:t>
            </a:r>
          </a:p>
          <a:p>
            <a:r>
              <a:rPr lang="en-US" dirty="0">
                <a:latin typeface="+mj-lt"/>
                <a:cs typeface="Segoe UI" panose="020B0502040204020203" pitchFamily="34" charset="0"/>
              </a:rPr>
              <a:t>The new programming revolution</a:t>
            </a:r>
          </a:p>
          <a:p>
            <a:pPr lvl="1">
              <a:buFont typeface="Arial" panose="020B0604020202020204" pitchFamily="34" charset="0"/>
              <a:buChar char="•"/>
            </a:pPr>
            <a:r>
              <a:rPr lang="en-US" sz="2000" dirty="0">
                <a:latin typeface="+mj-lt"/>
                <a:cs typeface="Segoe UI" panose="020B0502040204020203" pitchFamily="34" charset="0"/>
              </a:rPr>
              <a:t>Enables 10-100x productivity for programmers.</a:t>
            </a:r>
            <a:endParaRPr lang="en-US" dirty="0">
              <a:latin typeface="+mj-lt"/>
              <a:cs typeface="Segoe UI" panose="020B0502040204020203" pitchFamily="34" charset="0"/>
            </a:endParaRPr>
          </a:p>
          <a:p>
            <a:pPr lvl="1"/>
            <a:r>
              <a:rPr lang="en-US" dirty="0">
                <a:latin typeface="+mj-lt"/>
                <a:cs typeface="Segoe UI" panose="020B0502040204020203" pitchFamily="34" charset="0"/>
              </a:rPr>
              <a:t>The new computer user experience</a:t>
            </a:r>
          </a:p>
          <a:p>
            <a:pPr>
              <a:buFont typeface="Arial" panose="020B0604020202020204" pitchFamily="34" charset="0"/>
              <a:buChar char="•"/>
            </a:pPr>
            <a:r>
              <a:rPr lang="en-US" sz="2200" dirty="0">
                <a:latin typeface="+mj-lt"/>
                <a:cs typeface="Segoe UI" panose="020B0502040204020203" pitchFamily="34" charset="0"/>
              </a:rPr>
              <a:t>99% users can’t program and struggle with repetitive tasks.</a:t>
            </a:r>
          </a:p>
          <a:p>
            <a:pPr lvl="1">
              <a:buFont typeface="Arial" panose="020B0604020202020204" pitchFamily="34" charset="0"/>
              <a:buChar char="•"/>
            </a:pPr>
            <a:r>
              <a:rPr lang="en-US" sz="2000" dirty="0">
                <a:latin typeface="+mj-lt"/>
                <a:cs typeface="Segoe UI" panose="020B0502040204020203" pitchFamily="34" charset="0"/>
              </a:rPr>
              <a:t>Non-programmers can now create scripts &amp; achieve more.</a:t>
            </a:r>
            <a:endParaRPr lang="en-US" dirty="0">
              <a:latin typeface="+mj-lt"/>
            </a:endParaRPr>
          </a:p>
        </p:txBody>
      </p:sp>
      <p:sp>
        <p:nvSpPr>
          <p:cNvPr id="3" name="Slide Number Placeholder 2">
            <a:extLst>
              <a:ext uri="{FF2B5EF4-FFF2-40B4-BE49-F238E27FC236}">
                <a16:creationId xmlns:a16="http://schemas.microsoft.com/office/drawing/2014/main" id="{2A7F2090-C6C3-4C17-8979-230200B44CDA}"/>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2</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1743E286-8AF6-4A8B-9069-7A52444FBAD9}"/>
              </a:ext>
            </a:extLst>
          </p:cNvPr>
          <p:cNvSpPr>
            <a:spLocks noGrp="1"/>
          </p:cNvSpPr>
          <p:nvPr>
            <p:ph type="title"/>
          </p:nvPr>
        </p:nvSpPr>
        <p:spPr/>
        <p:txBody>
          <a:bodyPr/>
          <a:lstStyle/>
          <a:p>
            <a:r>
              <a:rPr lang="en-US" dirty="0">
                <a:latin typeface="Segoe UI" panose="020B0502040204020203" pitchFamily="34" charset="0"/>
                <a:cs typeface="Segoe UI" panose="020B0502040204020203" pitchFamily="34" charset="0"/>
              </a:rPr>
              <a:t>Programming by Examples (PBE)</a:t>
            </a:r>
            <a:endParaRPr lang="en-US" dirty="0"/>
          </a:p>
        </p:txBody>
      </p:sp>
      <p:pic>
        <p:nvPicPr>
          <p:cNvPr id="5" name="Picture 4">
            <a:extLst>
              <a:ext uri="{FF2B5EF4-FFF2-40B4-BE49-F238E27FC236}">
                <a16:creationId xmlns:a16="http://schemas.microsoft.com/office/drawing/2014/main" id="{F75ACEBA-F171-4915-B8A6-458E4D6A726F}"/>
              </a:ext>
            </a:extLst>
          </p:cNvPr>
          <p:cNvPicPr>
            <a:picLocks noChangeAspect="1"/>
          </p:cNvPicPr>
          <p:nvPr/>
        </p:nvPicPr>
        <p:blipFill>
          <a:blip r:embed="rId3"/>
          <a:stretch>
            <a:fillRect/>
          </a:stretch>
        </p:blipFill>
        <p:spPr>
          <a:xfrm>
            <a:off x="7622651" y="1987391"/>
            <a:ext cx="2359356" cy="2322777"/>
          </a:xfrm>
          <a:prstGeom prst="rect">
            <a:avLst/>
          </a:prstGeom>
        </p:spPr>
      </p:pic>
    </p:spTree>
    <p:extLst>
      <p:ext uri="{BB962C8B-B14F-4D97-AF65-F5344CB8AC3E}">
        <p14:creationId xmlns:p14="http://schemas.microsoft.com/office/powerpoint/2010/main" val="2169376219"/>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rose-showcase">
            <a:hlinkClick r:id="" action="ppaction://media"/>
            <a:extLst>
              <a:ext uri="{FF2B5EF4-FFF2-40B4-BE49-F238E27FC236}">
                <a16:creationId xmlns:a16="http://schemas.microsoft.com/office/drawing/2014/main" id="{DEE20D63-96C5-4AF4-BBAC-D267CD6AF72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0" y="0"/>
            <a:ext cx="0" cy="0"/>
          </a:xfrm>
        </p:spPr>
      </p:pic>
      <p:sp>
        <p:nvSpPr>
          <p:cNvPr id="3" name="Title 2">
            <a:extLst>
              <a:ext uri="{FF2B5EF4-FFF2-40B4-BE49-F238E27FC236}">
                <a16:creationId xmlns:a16="http://schemas.microsoft.com/office/drawing/2014/main" id="{3E4890D2-0DC2-4A02-B2F7-F6ADEA49EF99}"/>
              </a:ext>
            </a:extLst>
          </p:cNvPr>
          <p:cNvSpPr>
            <a:spLocks noGrp="1"/>
          </p:cNvSpPr>
          <p:nvPr>
            <p:ph type="title"/>
          </p:nvPr>
        </p:nvSpPr>
        <p:spPr/>
        <p:txBody>
          <a:bodyPr/>
          <a:lstStyle/>
          <a:p>
            <a:r>
              <a:rPr lang="en-US" dirty="0"/>
              <a:t>PROSE capabilities</a:t>
            </a:r>
          </a:p>
        </p:txBody>
      </p:sp>
      <p:pic>
        <p:nvPicPr>
          <p:cNvPr id="5" name="prose-showcase">
            <a:hlinkClick r:id="" action="ppaction://media"/>
            <a:extLst>
              <a:ext uri="{FF2B5EF4-FFF2-40B4-BE49-F238E27FC236}">
                <a16:creationId xmlns:a16="http://schemas.microsoft.com/office/drawing/2014/main" id="{95F014FB-0EC1-4AD8-9230-31C80EBBEB2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81225" y="1352550"/>
            <a:ext cx="7829550" cy="4152900"/>
          </a:xfrm>
          <a:prstGeom prst="rect">
            <a:avLst/>
          </a:prstGeom>
        </p:spPr>
      </p:pic>
    </p:spTree>
    <p:extLst>
      <p:ext uri="{BB962C8B-B14F-4D97-AF65-F5344CB8AC3E}">
        <p14:creationId xmlns:p14="http://schemas.microsoft.com/office/powerpoint/2010/main" val="160301149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860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4860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sz="half" idx="2"/>
          </p:nvPr>
        </p:nvSpPr>
        <p:spPr>
          <a:xfrm>
            <a:off x="379514" y="1104901"/>
            <a:ext cx="11071376" cy="4953001"/>
          </a:xfrm>
        </p:spPr>
        <p:txBody>
          <a:bodyPr>
            <a:normAutofit fontScale="70000" lnSpcReduction="20000"/>
          </a:bodyPr>
          <a:lstStyle/>
          <a:p>
            <a:r>
              <a:rPr lang="en-US" u="sng"/>
              <a:t>Theme 1</a:t>
            </a:r>
            <a:r>
              <a:rPr lang="en-US"/>
              <a:t>: Learn the Text book – </a:t>
            </a:r>
            <a:r>
              <a:rPr lang="en-US" b="0"/>
              <a:t>Make use of AI to read and learn from text books available in digital format. Use the learning to help solve some common queries. E.g. – Among a set of Algorithm books, which one explains NP algorithm in the best way.</a:t>
            </a:r>
          </a:p>
          <a:p>
            <a:pPr marL="0" indent="0">
              <a:buNone/>
            </a:pPr>
            <a:endParaRPr lang="en-IN" b="0"/>
          </a:p>
          <a:p>
            <a:r>
              <a:rPr lang="en-US" u="sng"/>
              <a:t>Theme 2</a:t>
            </a:r>
            <a:r>
              <a:rPr lang="en-US"/>
              <a:t>: Legal consultant – </a:t>
            </a:r>
            <a:r>
              <a:rPr lang="en-US" b="0"/>
              <a:t>Make use of AI to comprehend a given legal document and answer specific queries related to it. E.g. – Read a legal policy document and its Terms &amp; conditions and highlight important points that need attention or answer specific queries related to the policy.</a:t>
            </a:r>
          </a:p>
          <a:p>
            <a:pPr marL="0" indent="0">
              <a:buNone/>
            </a:pPr>
            <a:endParaRPr lang="en-IN" b="0"/>
          </a:p>
          <a:p>
            <a:r>
              <a:rPr lang="en-US" u="sng"/>
              <a:t>Theme 3</a:t>
            </a:r>
            <a:r>
              <a:rPr lang="en-US"/>
              <a:t>: Breaking news – </a:t>
            </a:r>
            <a:r>
              <a:rPr lang="en-US" b="0"/>
              <a:t>Make use of AI to collate events from multiple news bytes, understand and identify a breaking news out of it. E.g. – Read </a:t>
            </a:r>
            <a:r>
              <a:rPr lang="en-US" b="0" err="1"/>
              <a:t>cricinfo</a:t>
            </a:r>
            <a:r>
              <a:rPr lang="en-US" b="0"/>
              <a:t> commentary of an ongoing match and identify if an event can change the outcome of the game, notify the same to users or gather news and sentiments of a newly released movie and detect if it can be a potential hit, thus, suggest users to watch it.</a:t>
            </a:r>
            <a:endParaRPr lang="en-IN" b="0"/>
          </a:p>
        </p:txBody>
      </p:sp>
      <p:sp>
        <p:nvSpPr>
          <p:cNvPr id="3" name="Title 2"/>
          <p:cNvSpPr>
            <a:spLocks noGrp="1"/>
          </p:cNvSpPr>
          <p:nvPr>
            <p:ph type="title"/>
          </p:nvPr>
        </p:nvSpPr>
        <p:spPr>
          <a:xfrm>
            <a:off x="379514" y="182215"/>
            <a:ext cx="11524432" cy="567085"/>
          </a:xfrm>
        </p:spPr>
        <p:txBody>
          <a:bodyPr>
            <a:noAutofit/>
          </a:bodyPr>
          <a:lstStyle/>
          <a:p>
            <a:r>
              <a:rPr lang="en-IN" sz="3600"/>
              <a:t>Tech Challenge – </a:t>
            </a:r>
            <a:r>
              <a:rPr lang="en-IN" sz="3600" u="sng"/>
              <a:t>AI with Machine Reading Comprehension</a:t>
            </a:r>
          </a:p>
        </p:txBody>
      </p:sp>
    </p:spTree>
    <p:extLst>
      <p:ext uri="{BB962C8B-B14F-4D97-AF65-F5344CB8AC3E}">
        <p14:creationId xmlns:p14="http://schemas.microsoft.com/office/powerpoint/2010/main" val="40821698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E94B6B-DD33-4523-BEB9-4C0AC6BC86DB}"/>
              </a:ext>
            </a:extLst>
          </p:cNvPr>
          <p:cNvSpPr>
            <a:spLocks noGrp="1"/>
          </p:cNvSpPr>
          <p:nvPr>
            <p:ph idx="1"/>
          </p:nvPr>
        </p:nvSpPr>
        <p:spPr/>
        <p:txBody>
          <a:bodyPr/>
          <a:lstStyle/>
          <a:p>
            <a:r>
              <a:rPr lang="en-US" dirty="0"/>
              <a:t>Documentation</a:t>
            </a:r>
          </a:p>
          <a:p>
            <a:pPr lvl="1"/>
            <a:r>
              <a:rPr lang="en-US" dirty="0"/>
              <a:t>https://microsoft.github.io/prose/</a:t>
            </a:r>
          </a:p>
          <a:p>
            <a:r>
              <a:rPr lang="en-US" dirty="0"/>
              <a:t>Code</a:t>
            </a:r>
          </a:p>
          <a:p>
            <a:pPr lvl="1"/>
            <a:r>
              <a:rPr lang="en-US" dirty="0"/>
              <a:t>https://github.com/gustavoasoares/prose-tutorial/wiki/Prose-tutorial</a:t>
            </a:r>
          </a:p>
          <a:p>
            <a:pPr lvl="1"/>
            <a:r>
              <a:rPr lang="en-US" dirty="0"/>
              <a:t>https://github.com/jimishbhayani/mrc-with-prose</a:t>
            </a:r>
          </a:p>
          <a:p>
            <a:pPr lvl="1"/>
            <a:r>
              <a:rPr lang="en-US" dirty="0"/>
              <a:t>Word Add In </a:t>
            </a:r>
          </a:p>
          <a:p>
            <a:pPr lvl="2"/>
            <a:r>
              <a:rPr lang="en-US" dirty="0"/>
              <a:t>https://github.com/nextLane/PROSEWordPlugin</a:t>
            </a:r>
          </a:p>
          <a:p>
            <a:pPr lvl="1"/>
            <a:r>
              <a:rPr lang="en-US" dirty="0"/>
              <a:t>Demo App </a:t>
            </a:r>
          </a:p>
          <a:p>
            <a:pPr lvl="2"/>
            <a:r>
              <a:rPr lang="en-US" dirty="0"/>
              <a:t>https://github.com/gustavoasoares/prose-tutorial/tree/master/ProseTutorialApp</a:t>
            </a:r>
          </a:p>
        </p:txBody>
      </p:sp>
      <p:sp>
        <p:nvSpPr>
          <p:cNvPr id="3" name="Slide Number Placeholder 2">
            <a:extLst>
              <a:ext uri="{FF2B5EF4-FFF2-40B4-BE49-F238E27FC236}">
                <a16:creationId xmlns:a16="http://schemas.microsoft.com/office/drawing/2014/main" id="{ABC3B1F8-9DE7-4CC0-8DD3-ED05A6EAEB0D}"/>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22</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8B6CA5B1-1331-4991-A15A-8BDD118B3814}"/>
              </a:ext>
            </a:extLst>
          </p:cNvPr>
          <p:cNvSpPr>
            <a:spLocks noGrp="1"/>
          </p:cNvSpPr>
          <p:nvPr>
            <p:ph type="title"/>
          </p:nvPr>
        </p:nvSpPr>
        <p:spPr/>
        <p:txBody>
          <a:bodyPr/>
          <a:lstStyle/>
          <a:p>
            <a:r>
              <a:rPr lang="en-US" dirty="0"/>
              <a:t>Resources</a:t>
            </a:r>
          </a:p>
        </p:txBody>
      </p:sp>
    </p:spTree>
    <p:extLst>
      <p:ext uri="{BB962C8B-B14F-4D97-AF65-F5344CB8AC3E}">
        <p14:creationId xmlns:p14="http://schemas.microsoft.com/office/powerpoint/2010/main" val="1329004348"/>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79416" y="1911970"/>
            <a:ext cx="1649095" cy="1649095"/>
          </a:xfrm>
          <a:prstGeom prst="rect">
            <a:avLst/>
          </a:prstGeom>
          <a:ln>
            <a:noFill/>
          </a:ln>
        </p:spPr>
      </p:pic>
      <p:sp>
        <p:nvSpPr>
          <p:cNvPr id="4" name="Title 3"/>
          <p:cNvSpPr>
            <a:spLocks noGrp="1"/>
          </p:cNvSpPr>
          <p:nvPr>
            <p:ph type="title"/>
          </p:nvPr>
        </p:nvSpPr>
        <p:spPr/>
        <p:txBody>
          <a:bodyPr/>
          <a:lstStyle/>
          <a:p>
            <a:r>
              <a:rPr lang="en-US" dirty="0">
                <a:latin typeface="Seoge UI"/>
              </a:rPr>
              <a:t>Programming-by-Examples Architecture</a:t>
            </a:r>
          </a:p>
        </p:txBody>
      </p:sp>
      <p:sp>
        <p:nvSpPr>
          <p:cNvPr id="10" name="TextBox 9"/>
          <p:cNvSpPr txBox="1"/>
          <p:nvPr/>
        </p:nvSpPr>
        <p:spPr>
          <a:xfrm>
            <a:off x="2469483" y="2643488"/>
            <a:ext cx="2064471" cy="64633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Seoge UI"/>
                <a:ea typeface="MingLiU_HKSCS-ExtB" panose="02020500000000000000" pitchFamily="18" charset="-120"/>
                <a:cs typeface="Segoe UI Semilight" panose="020B0402040204020203" pitchFamily="34" charset="0"/>
              </a:rPr>
              <a:t>Example-based Intent</a:t>
            </a:r>
          </a:p>
        </p:txBody>
      </p:sp>
      <p:sp>
        <p:nvSpPr>
          <p:cNvPr id="11" name="TextBox 10"/>
          <p:cNvSpPr txBox="1"/>
          <p:nvPr/>
        </p:nvSpPr>
        <p:spPr>
          <a:xfrm>
            <a:off x="6983023" y="2704055"/>
            <a:ext cx="2355421" cy="784830"/>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 b="0" i="0" u="none" strike="noStrike" kern="1200" cap="none" spc="0" normalizeH="0" baseline="0" noProof="0" dirty="0">
              <a:ln>
                <a:noFill/>
              </a:ln>
              <a:solidFill>
                <a:srgbClr val="000000"/>
              </a:solidFill>
              <a:effectLst/>
              <a:uLnTx/>
              <a:uFillTx/>
              <a:latin typeface="Seoge UI"/>
              <a:ea typeface="MingLiU_HKSCS-ExtB" panose="02020500000000000000" pitchFamily="18" charset="-12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000" b="0" i="0" u="none" strike="noStrike" kern="1200" cap="none" spc="0" normalizeH="0" baseline="0" noProof="0" dirty="0">
              <a:ln>
                <a:noFill/>
              </a:ln>
              <a:solidFill>
                <a:srgbClr val="000000"/>
              </a:solidFill>
              <a:effectLst/>
              <a:uLnTx/>
              <a:uFillTx/>
              <a:latin typeface="Seoge UI"/>
              <a:ea typeface="MingLiU_HKSCS-ExtB" panose="02020500000000000000" pitchFamily="18" charset="-120"/>
              <a:cs typeface="Segoe UI Semilight" panose="020B0402040204020203"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Seoge UI"/>
                <a:ea typeface="MingLiU_HKSCS-ExtB" panose="02020500000000000000" pitchFamily="18" charset="-120"/>
                <a:cs typeface="Segoe UI Semilight" panose="020B0402040204020203" pitchFamily="34" charset="0"/>
              </a:rPr>
              <a:t>Program set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Seoge UI"/>
                <a:ea typeface="MingLiU_HKSCS-ExtB" panose="02020500000000000000" pitchFamily="18" charset="-120"/>
                <a:cs typeface="Segoe UI Semilight" panose="020B0402040204020203" pitchFamily="34" charset="0"/>
              </a:rPr>
              <a:t>(a sub-DSL of D)</a:t>
            </a:r>
          </a:p>
        </p:txBody>
      </p:sp>
      <p:cxnSp>
        <p:nvCxnSpPr>
          <p:cNvPr id="12" name="Straight Arrow Connector 11"/>
          <p:cNvCxnSpPr/>
          <p:nvPr/>
        </p:nvCxnSpPr>
        <p:spPr>
          <a:xfrm>
            <a:off x="4262086" y="3090225"/>
            <a:ext cx="552426" cy="91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50" idx="3"/>
            <a:endCxn id="11" idx="1"/>
          </p:cNvCxnSpPr>
          <p:nvPr/>
        </p:nvCxnSpPr>
        <p:spPr>
          <a:xfrm flipV="1">
            <a:off x="6617508" y="3096470"/>
            <a:ext cx="365515" cy="291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5760329" y="4715848"/>
            <a:ext cx="987793" cy="369332"/>
          </a:xfrm>
          <a:prstGeom prst="rect">
            <a:avLst/>
          </a:prstGeom>
          <a:noFill/>
          <a:ln>
            <a:noFill/>
          </a:ln>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oge UI"/>
                <a:ea typeface="+mn-ea"/>
                <a:cs typeface="+mn-cs"/>
              </a:rPr>
              <a:t>DSL</a:t>
            </a:r>
            <a:r>
              <a:rPr kumimoji="0" lang="en-US" sz="1800" b="0" i="0" u="none" strike="noStrike" kern="1200" cap="none" spc="0" normalizeH="0" baseline="0" noProof="0" dirty="0">
                <a:ln>
                  <a:noFill/>
                </a:ln>
                <a:solidFill>
                  <a:srgbClr val="000000"/>
                </a:solidFill>
                <a:effectLst/>
                <a:uLnTx/>
                <a:uFillTx/>
                <a:latin typeface="Seoge UI"/>
                <a:ea typeface="MingLiU_HKSCS-ExtB" panose="02020500000000000000" pitchFamily="18" charset="-120"/>
                <a:cs typeface="Segoe UI Semilight" panose="020B0402040204020203" pitchFamily="34" charset="0"/>
              </a:rPr>
              <a:t> D</a:t>
            </a:r>
          </a:p>
        </p:txBody>
      </p:sp>
      <p:cxnSp>
        <p:nvCxnSpPr>
          <p:cNvPr id="15" name="Straight Arrow Connector 14"/>
          <p:cNvCxnSpPr/>
          <p:nvPr/>
        </p:nvCxnSpPr>
        <p:spPr>
          <a:xfrm flipV="1">
            <a:off x="6189925" y="4104193"/>
            <a:ext cx="0" cy="61943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Rectangle 37"/>
          <p:cNvSpPr/>
          <p:nvPr/>
        </p:nvSpPr>
        <p:spPr>
          <a:xfrm>
            <a:off x="4958298" y="3396307"/>
            <a:ext cx="1250150" cy="646331"/>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8D7"/>
                </a:solidFill>
                <a:effectLst/>
                <a:uLnTx/>
                <a:uFillTx/>
                <a:latin typeface="Seoge UI"/>
                <a:ea typeface="+mn-ea"/>
                <a:cs typeface="+mn-cs"/>
              </a:rPr>
              <a:t>Program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78D7"/>
                </a:solidFill>
                <a:effectLst/>
                <a:uLnTx/>
                <a:uFillTx/>
                <a:latin typeface="Seoge UI"/>
                <a:ea typeface="+mn-ea"/>
                <a:cs typeface="+mn-cs"/>
              </a:rPr>
              <a:t>Synthesizer</a:t>
            </a:r>
          </a:p>
        </p:txBody>
      </p:sp>
      <p:sp>
        <p:nvSpPr>
          <p:cNvPr id="50" name="Rectangle 49"/>
          <p:cNvSpPr/>
          <p:nvPr/>
        </p:nvSpPr>
        <p:spPr bwMode="auto">
          <a:xfrm>
            <a:off x="4824903" y="2094576"/>
            <a:ext cx="1792604" cy="2009617"/>
          </a:xfrm>
          <a:prstGeom prst="rect">
            <a:avLst/>
          </a:prstGeom>
          <a:noFill/>
          <a:ln w="3175">
            <a:solidFill>
              <a:srgbClr val="000000"/>
            </a:solid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34290" rIns="0" bIns="34290" numCol="1" rtlCol="0" anchor="ctr" anchorCtr="0" compatLnSpc="1">
            <a:prstTxWarp prst="textNoShape">
              <a:avLst/>
            </a:prstTxWarp>
          </a:bodyPr>
          <a:lstStyle/>
          <a:p>
            <a:pPr marL="0" marR="0" lvl="0" indent="0" algn="ctr" defTabSz="685647" rtl="0" eaLnBrk="1" fontAlgn="auto" latinLnBrk="0" hangingPunct="1">
              <a:lnSpc>
                <a:spcPct val="100000"/>
              </a:lnSpc>
              <a:spcBef>
                <a:spcPct val="0"/>
              </a:spcBef>
              <a:spcAft>
                <a:spcPts val="0"/>
              </a:spcAft>
              <a:buClrTx/>
              <a:buSzTx/>
              <a:buFontTx/>
              <a:buNone/>
              <a:tabLst/>
              <a:defRPr/>
            </a:pPr>
            <a:endParaRPr kumimoji="0" lang="en-US" sz="1471"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Light"/>
              <a:ea typeface="+mn-ea"/>
              <a:cs typeface="+mn-cs"/>
            </a:endParaRPr>
          </a:p>
        </p:txBody>
      </p:sp>
      <p:sp>
        <p:nvSpPr>
          <p:cNvPr id="16" name="Slide Number Placeholder 2"/>
          <p:cNvSpPr txBox="1">
            <a:spLocks/>
          </p:cNvSpPr>
          <p:nvPr/>
        </p:nvSpPr>
        <p:spPr>
          <a:xfrm>
            <a:off x="8647652" y="6450435"/>
            <a:ext cx="1905000" cy="381000"/>
          </a:xfrm>
          <a:prstGeom prst="rect">
            <a:avLst/>
          </a:prstGeom>
        </p:spPr>
        <p:txBody>
          <a:bodyPr/>
          <a:lstStyle>
            <a:defPPr>
              <a:defRPr lang="en-US"/>
            </a:defPPr>
            <a:lvl1pPr algn="l" rtl="0" fontAlgn="base">
              <a:spcBef>
                <a:spcPct val="50000"/>
              </a:spcBef>
              <a:spcAft>
                <a:spcPct val="0"/>
              </a:spcAft>
              <a:defRPr sz="2000" kern="1200">
                <a:solidFill>
                  <a:schemeClr val="tx1"/>
                </a:solidFill>
                <a:latin typeface="Comic Sans MS" pitchFamily="66" charset="0"/>
                <a:ea typeface="+mn-ea"/>
                <a:cs typeface="+mn-cs"/>
              </a:defRPr>
            </a:lvl1pPr>
            <a:lvl2pPr marL="457200" algn="l" rtl="0" fontAlgn="base">
              <a:spcBef>
                <a:spcPct val="50000"/>
              </a:spcBef>
              <a:spcAft>
                <a:spcPct val="0"/>
              </a:spcAft>
              <a:defRPr sz="2000" kern="1200">
                <a:solidFill>
                  <a:schemeClr val="tx1"/>
                </a:solidFill>
                <a:latin typeface="Comic Sans MS" pitchFamily="66" charset="0"/>
                <a:ea typeface="+mn-ea"/>
                <a:cs typeface="+mn-cs"/>
              </a:defRPr>
            </a:lvl2pPr>
            <a:lvl3pPr marL="914400" algn="l" rtl="0" fontAlgn="base">
              <a:spcBef>
                <a:spcPct val="50000"/>
              </a:spcBef>
              <a:spcAft>
                <a:spcPct val="0"/>
              </a:spcAft>
              <a:defRPr sz="2000" kern="1200">
                <a:solidFill>
                  <a:schemeClr val="tx1"/>
                </a:solidFill>
                <a:latin typeface="Comic Sans MS" pitchFamily="66" charset="0"/>
                <a:ea typeface="+mn-ea"/>
                <a:cs typeface="+mn-cs"/>
              </a:defRPr>
            </a:lvl3pPr>
            <a:lvl4pPr marL="1371600" algn="l" rtl="0" fontAlgn="base">
              <a:spcBef>
                <a:spcPct val="50000"/>
              </a:spcBef>
              <a:spcAft>
                <a:spcPct val="0"/>
              </a:spcAft>
              <a:defRPr sz="2000" kern="1200">
                <a:solidFill>
                  <a:schemeClr val="tx1"/>
                </a:solidFill>
                <a:latin typeface="Comic Sans MS" pitchFamily="66" charset="0"/>
                <a:ea typeface="+mn-ea"/>
                <a:cs typeface="+mn-cs"/>
              </a:defRPr>
            </a:lvl4pPr>
            <a:lvl5pPr marL="1828800" algn="l" rtl="0" fontAlgn="base">
              <a:spcBef>
                <a:spcPct val="50000"/>
              </a:spcBef>
              <a:spcAft>
                <a:spcPct val="0"/>
              </a:spcAft>
              <a:defRPr sz="2000" kern="1200">
                <a:solidFill>
                  <a:schemeClr val="tx1"/>
                </a:solidFill>
                <a:latin typeface="Comic Sans MS" pitchFamily="66" charset="0"/>
                <a:ea typeface="+mn-ea"/>
                <a:cs typeface="+mn-cs"/>
              </a:defRPr>
            </a:lvl5pPr>
            <a:lvl6pPr marL="2286000" algn="l" defTabSz="914400" rtl="0" eaLnBrk="1" latinLnBrk="0" hangingPunct="1">
              <a:defRPr sz="2000" kern="1200">
                <a:solidFill>
                  <a:schemeClr val="tx1"/>
                </a:solidFill>
                <a:latin typeface="Comic Sans MS" pitchFamily="66" charset="0"/>
                <a:ea typeface="+mn-ea"/>
                <a:cs typeface="+mn-cs"/>
              </a:defRPr>
            </a:lvl6pPr>
            <a:lvl7pPr marL="2743200" algn="l" defTabSz="914400" rtl="0" eaLnBrk="1" latinLnBrk="0" hangingPunct="1">
              <a:defRPr sz="2000" kern="1200">
                <a:solidFill>
                  <a:schemeClr val="tx1"/>
                </a:solidFill>
                <a:latin typeface="Comic Sans MS" pitchFamily="66" charset="0"/>
                <a:ea typeface="+mn-ea"/>
                <a:cs typeface="+mn-cs"/>
              </a:defRPr>
            </a:lvl7pPr>
            <a:lvl8pPr marL="3200400" algn="l" defTabSz="914400" rtl="0" eaLnBrk="1" latinLnBrk="0" hangingPunct="1">
              <a:defRPr sz="2000" kern="1200">
                <a:solidFill>
                  <a:schemeClr val="tx1"/>
                </a:solidFill>
                <a:latin typeface="Comic Sans MS" pitchFamily="66" charset="0"/>
                <a:ea typeface="+mn-ea"/>
                <a:cs typeface="+mn-cs"/>
              </a:defRPr>
            </a:lvl8pPr>
            <a:lvl9pPr marL="3657600" algn="l" defTabSz="914400" rtl="0" eaLnBrk="1" latinLnBrk="0" hangingPunct="1">
              <a:defRPr sz="2000" kern="1200">
                <a:solidFill>
                  <a:schemeClr val="tx1"/>
                </a:solidFill>
                <a:latin typeface="Comic Sans MS" pitchFamily="66" charset="0"/>
                <a:ea typeface="+mn-ea"/>
                <a:cs typeface="+mn-cs"/>
              </a:defRPr>
            </a:lvl9pPr>
          </a:lstStyle>
          <a:p>
            <a:pPr marL="0" marR="0" lvl="0" indent="0" algn="r" defTabSz="914400" rtl="0" eaLnBrk="1" fontAlgn="base" latinLnBrk="0" hangingPunct="1">
              <a:lnSpc>
                <a:spcPct val="100000"/>
              </a:lnSpc>
              <a:spcBef>
                <a:spcPct val="50000"/>
              </a:spcBef>
              <a:spcAft>
                <a:spcPct val="0"/>
              </a:spcAft>
              <a:buClrTx/>
              <a:buSzTx/>
              <a:buFontTx/>
              <a:buNone/>
              <a:tabLst/>
              <a:defRPr/>
            </a:pPr>
            <a:fld id="{5D07661B-1E0D-4001-BF89-AF1DFB53F904}" type="slidenum">
              <a:rPr kumimoji="0" lang="en-US" sz="1400" b="0" i="0" u="none" strike="noStrike" kern="1200" cap="none" spc="0" normalizeH="0" baseline="0" noProof="0">
                <a:ln>
                  <a:noFill/>
                </a:ln>
                <a:solidFill>
                  <a:prstClr val="black"/>
                </a:solidFill>
                <a:effectLst/>
                <a:uLnTx/>
                <a:uFillTx/>
                <a:latin typeface="Times New Roman" panose="02020603050405020304" pitchFamily="18" charset="0"/>
                <a:ea typeface="+mn-ea"/>
                <a:cs typeface="Times New Roman" panose="02020603050405020304" pitchFamily="18" charset="0"/>
              </a:rPr>
              <a:pPr marL="0" marR="0" lvl="0" indent="0" algn="r" defTabSz="914400" rtl="0" eaLnBrk="1" fontAlgn="base" latinLnBrk="0" hangingPunct="1">
                <a:lnSpc>
                  <a:spcPct val="100000"/>
                </a:lnSpc>
                <a:spcBef>
                  <a:spcPct val="50000"/>
                </a:spcBef>
                <a:spcAft>
                  <a:spcPct val="0"/>
                </a:spcAft>
                <a:buClrTx/>
                <a:buSzTx/>
                <a:buFontTx/>
                <a:buNone/>
                <a:tabLst/>
                <a:defRPr/>
              </a:pPr>
              <a:t>3</a:t>
            </a:fld>
            <a:endParaRPr kumimoji="0" lang="en-US" sz="140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985091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Segoe UI" panose="020B0502040204020203" pitchFamily="34" charset="0"/>
                <a:cs typeface="Segoe UI" panose="020B0502040204020203" pitchFamily="34" charset="0"/>
              </a:rPr>
              <a:t>Flash Fill (Excel 2013 feature)</a:t>
            </a:r>
          </a:p>
        </p:txBody>
      </p:sp>
      <p:pic>
        <p:nvPicPr>
          <p:cNvPr id="4" name="Picture 3"/>
          <p:cNvPicPr>
            <a:picLocks noChangeAspect="1"/>
          </p:cNvPicPr>
          <p:nvPr/>
        </p:nvPicPr>
        <p:blipFill>
          <a:blip r:embed="rId3"/>
          <a:stretch>
            <a:fillRect/>
          </a:stretch>
        </p:blipFill>
        <p:spPr>
          <a:xfrm>
            <a:off x="2971799" y="1045861"/>
            <a:ext cx="8126361" cy="5234644"/>
          </a:xfrm>
          <a:prstGeom prst="rect">
            <a:avLst/>
          </a:prstGeom>
        </p:spPr>
      </p:pic>
      <p:sp>
        <p:nvSpPr>
          <p:cNvPr id="5" name="TextBox 4"/>
          <p:cNvSpPr txBox="1"/>
          <p:nvPr/>
        </p:nvSpPr>
        <p:spPr>
          <a:xfrm>
            <a:off x="1524000" y="6204275"/>
            <a:ext cx="867817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1"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“Automating string processing in spreadsheets using input-output examples”;</a:t>
            </a:r>
            <a:r>
              <a:rPr kumimoji="0" lang="en-US" sz="1800" b="0" i="0"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C00000"/>
                </a:solidFill>
                <a:effectLst/>
                <a:uLnTx/>
                <a:uFillTx/>
                <a:latin typeface="Segoe UI" panose="020B0502040204020203" pitchFamily="34" charset="0"/>
                <a:ea typeface="+mn-ea"/>
                <a:cs typeface="Segoe UI" panose="020B0502040204020203" pitchFamily="34" charset="0"/>
              </a:rPr>
              <a:t>POPL 2011; Sumit Gulwani</a:t>
            </a:r>
          </a:p>
        </p:txBody>
      </p:sp>
    </p:spTree>
    <p:extLst>
      <p:ext uri="{BB962C8B-B14F-4D97-AF65-F5344CB8AC3E}">
        <p14:creationId xmlns:p14="http://schemas.microsoft.com/office/powerpoint/2010/main" val="110097055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5</a:t>
            </a:fld>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p:cNvSpPr>
            <a:spLocks noGrp="1"/>
          </p:cNvSpPr>
          <p:nvPr>
            <p:ph type="title"/>
          </p:nvPr>
        </p:nvSpPr>
        <p:spPr>
          <a:xfrm>
            <a:off x="2074890" y="304800"/>
            <a:ext cx="8023485" cy="609600"/>
          </a:xfrm>
        </p:spPr>
        <p:txBody>
          <a:bodyPr>
            <a:normAutofit/>
          </a:bodyPr>
          <a:lstStyle/>
          <a:p>
            <a:r>
              <a:rPr lang="en-US" dirty="0">
                <a:latin typeface="Segoe UI" panose="020B0502040204020203" pitchFamily="34" charset="0"/>
                <a:cs typeface="Segoe UI" panose="020B0502040204020203" pitchFamily="34" charset="0"/>
              </a:rPr>
              <a:t>Lookup Transformations</a:t>
            </a:r>
          </a:p>
        </p:txBody>
      </p:sp>
      <p:graphicFrame>
        <p:nvGraphicFramePr>
          <p:cNvPr id="6" name="Table 5"/>
          <p:cNvGraphicFramePr>
            <a:graphicFrameLocks noGrp="1"/>
          </p:cNvGraphicFramePr>
          <p:nvPr>
            <p:extLst/>
          </p:nvPr>
        </p:nvGraphicFramePr>
        <p:xfrm>
          <a:off x="3655654" y="3858389"/>
          <a:ext cx="5391150" cy="2494280"/>
        </p:xfrm>
        <a:graphic>
          <a:graphicData uri="http://schemas.openxmlformats.org/drawingml/2006/table">
            <a:tbl>
              <a:tblPr firstRow="1" bandRow="1">
                <a:tableStyleId>{5C22544A-7EE6-4342-B048-85BDC9FD1C3A}</a:tableStyleId>
              </a:tblPr>
              <a:tblGrid>
                <a:gridCol w="1257300">
                  <a:extLst>
                    <a:ext uri="{9D8B030D-6E8A-4147-A177-3AD203B41FA5}">
                      <a16:colId xmlns:a16="http://schemas.microsoft.com/office/drawing/2014/main" val="20000"/>
                    </a:ext>
                  </a:extLst>
                </a:gridCol>
                <a:gridCol w="1504950">
                  <a:extLst>
                    <a:ext uri="{9D8B030D-6E8A-4147-A177-3AD203B41FA5}">
                      <a16:colId xmlns:a16="http://schemas.microsoft.com/office/drawing/2014/main" val="20001"/>
                    </a:ext>
                  </a:extLst>
                </a:gridCol>
                <a:gridCol w="2628900">
                  <a:extLst>
                    <a:ext uri="{9D8B030D-6E8A-4147-A177-3AD203B41FA5}">
                      <a16:colId xmlns:a16="http://schemas.microsoft.com/office/drawing/2014/main" val="20002"/>
                    </a:ext>
                  </a:extLst>
                </a:gridCol>
              </a:tblGrid>
              <a:tr h="370840">
                <a:tc>
                  <a:txBody>
                    <a:bodyPr/>
                    <a:lstStyle/>
                    <a:p>
                      <a:r>
                        <a:rPr lang="en-US" dirty="0">
                          <a:latin typeface="Segoe UI" panose="020B0502040204020203" pitchFamily="34" charset="0"/>
                          <a:cs typeface="Segoe UI" panose="020B0502040204020203" pitchFamily="34" charset="0"/>
                        </a:rPr>
                        <a:t>Input v1</a:t>
                      </a:r>
                      <a:r>
                        <a:rPr lang="en-US" baseline="0" dirty="0">
                          <a:latin typeface="Segoe UI" panose="020B0502040204020203" pitchFamily="34" charset="0"/>
                          <a:cs typeface="Segoe UI" panose="020B0502040204020203" pitchFamily="34" charset="0"/>
                        </a:rPr>
                        <a:t> (Name)</a:t>
                      </a:r>
                      <a:endParaRPr lang="en-US" baseline="-25000" dirty="0">
                        <a:latin typeface="Segoe UI" panose="020B0502040204020203" pitchFamily="34" charset="0"/>
                        <a:cs typeface="Segoe UI" panose="020B0502040204020203" pitchFamily="34" charset="0"/>
                      </a:endParaRPr>
                    </a:p>
                  </a:txBody>
                  <a:tcPr/>
                </a:tc>
                <a:tc>
                  <a:txBody>
                    <a:bodyPr/>
                    <a:lstStyle/>
                    <a:p>
                      <a:r>
                        <a:rPr lang="en-US" dirty="0">
                          <a:latin typeface="Segoe UI" panose="020B0502040204020203" pitchFamily="34" charset="0"/>
                          <a:cs typeface="Segoe UI" panose="020B0502040204020203" pitchFamily="34" charset="0"/>
                        </a:rPr>
                        <a:t>Input v2</a:t>
                      </a:r>
                      <a:r>
                        <a:rPr lang="en-US" baseline="0" dirty="0">
                          <a:latin typeface="Segoe UI" panose="020B0502040204020203" pitchFamily="34" charset="0"/>
                          <a:cs typeface="Segoe UI" panose="020B0502040204020203" pitchFamily="34" charset="0"/>
                        </a:rPr>
                        <a:t> (Date)</a:t>
                      </a:r>
                      <a:endParaRPr lang="en-US" baseline="-25000" dirty="0">
                        <a:latin typeface="Segoe UI" panose="020B0502040204020203" pitchFamily="34" charset="0"/>
                        <a:cs typeface="Segoe UI" panose="020B0502040204020203" pitchFamily="34" charset="0"/>
                      </a:endParaRPr>
                    </a:p>
                  </a:txBody>
                  <a:tcPr/>
                </a:tc>
                <a:tc>
                  <a:txBody>
                    <a:bodyPr/>
                    <a:lstStyle/>
                    <a:p>
                      <a:r>
                        <a:rPr lang="en-US" dirty="0">
                          <a:latin typeface="Segoe UI" panose="020B0502040204020203" pitchFamily="34" charset="0"/>
                          <a:cs typeface="Segoe UI" panose="020B0502040204020203" pitchFamily="34" charset="0"/>
                        </a:rPr>
                        <a:t>Output </a:t>
                      </a:r>
                    </a:p>
                    <a:p>
                      <a:r>
                        <a:rPr lang="en-US" dirty="0">
                          <a:latin typeface="Segoe UI" panose="020B0502040204020203" pitchFamily="34" charset="0"/>
                          <a:cs typeface="Segoe UI" panose="020B0502040204020203" pitchFamily="34" charset="0"/>
                        </a:rPr>
                        <a:t>(Price</a:t>
                      </a:r>
                      <a:r>
                        <a:rPr lang="en-US" baseline="0" dirty="0">
                          <a:latin typeface="Segoe UI" panose="020B0502040204020203" pitchFamily="34" charset="0"/>
                          <a:cs typeface="Segoe UI" panose="020B0502040204020203" pitchFamily="34" charset="0"/>
                        </a:rPr>
                        <a:t>+ Markup*Price)</a:t>
                      </a:r>
                      <a:endParaRPr lang="en-US" dirty="0">
                        <a:latin typeface="Segoe UI" panose="020B0502040204020203" pitchFamily="34" charset="0"/>
                        <a:cs typeface="Segoe UI" panose="020B0502040204020203" pitchFamily="34" charset="0"/>
                      </a:endParaRPr>
                    </a:p>
                  </a:txBody>
                  <a:tcPr/>
                </a:tc>
                <a:extLst>
                  <a:ext uri="{0D108BD9-81ED-4DB2-BD59-A6C34878D82A}">
                    <a16:rowId xmlns:a16="http://schemas.microsoft.com/office/drawing/2014/main" val="10000"/>
                  </a:ext>
                </a:extLst>
              </a:tr>
              <a:tr h="370840">
                <a:tc>
                  <a:txBody>
                    <a:bodyPr/>
                    <a:lstStyle/>
                    <a:p>
                      <a:r>
                        <a:rPr lang="en-US" dirty="0">
                          <a:latin typeface="Segoe UI" panose="020B0502040204020203" pitchFamily="34" charset="0"/>
                          <a:cs typeface="Segoe UI" panose="020B0502040204020203" pitchFamily="34" charset="0"/>
                        </a:rPr>
                        <a:t>Stroller</a:t>
                      </a:r>
                    </a:p>
                  </a:txBody>
                  <a:tcPr/>
                </a:tc>
                <a:tc>
                  <a:txBody>
                    <a:bodyPr/>
                    <a:lstStyle/>
                    <a:p>
                      <a:r>
                        <a:rPr lang="en-US" dirty="0">
                          <a:latin typeface="Segoe UI" panose="020B0502040204020203" pitchFamily="34" charset="0"/>
                          <a:cs typeface="Segoe UI" panose="020B0502040204020203" pitchFamily="34" charset="0"/>
                        </a:rPr>
                        <a:t>10/12/2010</a:t>
                      </a:r>
                    </a:p>
                  </a:txBody>
                  <a:tcPr/>
                </a:tc>
                <a:tc>
                  <a:txBody>
                    <a:bodyPr/>
                    <a:lstStyle/>
                    <a:p>
                      <a:r>
                        <a:rPr lang="en-US" dirty="0">
                          <a:latin typeface="Segoe UI" panose="020B0502040204020203" pitchFamily="34" charset="0"/>
                          <a:cs typeface="Segoe UI" panose="020B0502040204020203" pitchFamily="34" charset="0"/>
                        </a:rPr>
                        <a:t>$145.67+0.30*145.67</a:t>
                      </a:r>
                    </a:p>
                  </a:txBody>
                  <a:tcPr/>
                </a:tc>
                <a:extLst>
                  <a:ext uri="{0D108BD9-81ED-4DB2-BD59-A6C34878D82A}">
                    <a16:rowId xmlns:a16="http://schemas.microsoft.com/office/drawing/2014/main" val="10001"/>
                  </a:ext>
                </a:extLst>
              </a:tr>
              <a:tr h="370840">
                <a:tc>
                  <a:txBody>
                    <a:bodyPr/>
                    <a:lstStyle/>
                    <a:p>
                      <a:r>
                        <a:rPr lang="en-US" dirty="0">
                          <a:latin typeface="Segoe UI" panose="020B0502040204020203" pitchFamily="34" charset="0"/>
                          <a:cs typeface="Segoe UI" panose="020B0502040204020203" pitchFamily="34" charset="0"/>
                        </a:rPr>
                        <a:t>Bib</a:t>
                      </a:r>
                    </a:p>
                  </a:txBody>
                  <a:tcPr/>
                </a:tc>
                <a:tc>
                  <a:txBody>
                    <a:bodyPr/>
                    <a:lstStyle/>
                    <a:p>
                      <a:r>
                        <a:rPr lang="en-US" dirty="0">
                          <a:latin typeface="Segoe UI" panose="020B0502040204020203" pitchFamily="34" charset="0"/>
                          <a:cs typeface="Segoe UI" panose="020B0502040204020203" pitchFamily="34" charset="0"/>
                        </a:rPr>
                        <a:t>23/12/2010</a:t>
                      </a:r>
                    </a:p>
                  </a:txBody>
                  <a:tcPr/>
                </a:tc>
                <a:tc>
                  <a:txBody>
                    <a:bodyPr/>
                    <a:lstStyle/>
                    <a:p>
                      <a:r>
                        <a:rPr lang="en-US" dirty="0">
                          <a:latin typeface="Segoe UI" panose="020B0502040204020203" pitchFamily="34" charset="0"/>
                          <a:cs typeface="Segoe UI" panose="020B0502040204020203" pitchFamily="34" charset="0"/>
                        </a:rPr>
                        <a:t>$3.56+0.45*3.56</a:t>
                      </a:r>
                    </a:p>
                  </a:txBody>
                  <a:tcPr/>
                </a:tc>
                <a:extLst>
                  <a:ext uri="{0D108BD9-81ED-4DB2-BD59-A6C34878D82A}">
                    <a16:rowId xmlns:a16="http://schemas.microsoft.com/office/drawing/2014/main" val="10002"/>
                  </a:ext>
                </a:extLst>
              </a:tr>
              <a:tr h="370840">
                <a:tc>
                  <a:txBody>
                    <a:bodyPr/>
                    <a:lstStyle/>
                    <a:p>
                      <a:r>
                        <a:rPr lang="en-US" dirty="0">
                          <a:latin typeface="Segoe UI" panose="020B0502040204020203" pitchFamily="34" charset="0"/>
                          <a:cs typeface="Segoe UI" panose="020B0502040204020203" pitchFamily="34" charset="0"/>
                        </a:rPr>
                        <a:t>Diapers</a:t>
                      </a:r>
                    </a:p>
                  </a:txBody>
                  <a:tcPr/>
                </a:tc>
                <a:tc>
                  <a:txBody>
                    <a:bodyPr/>
                    <a:lstStyle/>
                    <a:p>
                      <a:r>
                        <a:rPr lang="en-US" dirty="0">
                          <a:latin typeface="Segoe UI" panose="020B0502040204020203" pitchFamily="34" charset="0"/>
                          <a:cs typeface="Segoe UI" panose="020B0502040204020203" pitchFamily="34" charset="0"/>
                        </a:rPr>
                        <a:t>21/1/2011</a:t>
                      </a:r>
                    </a:p>
                  </a:txBody>
                  <a:tcPr/>
                </a:tc>
                <a:tc>
                  <a:txBody>
                    <a:bodyPr/>
                    <a:lstStyle/>
                    <a:p>
                      <a:endParaRPr lang="en-US" dirty="0">
                        <a:latin typeface="Segoe UI" panose="020B0502040204020203" pitchFamily="34" charset="0"/>
                        <a:cs typeface="Segoe UI" panose="020B0502040204020203" pitchFamily="34" charset="0"/>
                      </a:endParaRPr>
                    </a:p>
                  </a:txBody>
                  <a:tcPr/>
                </a:tc>
                <a:extLst>
                  <a:ext uri="{0D108BD9-81ED-4DB2-BD59-A6C34878D82A}">
                    <a16:rowId xmlns:a16="http://schemas.microsoft.com/office/drawing/2014/main" val="10003"/>
                  </a:ext>
                </a:extLst>
              </a:tr>
              <a:tr h="370840">
                <a:tc>
                  <a:txBody>
                    <a:bodyPr/>
                    <a:lstStyle/>
                    <a:p>
                      <a:r>
                        <a:rPr lang="en-US" dirty="0">
                          <a:latin typeface="Segoe UI" panose="020B0502040204020203" pitchFamily="34" charset="0"/>
                          <a:cs typeface="Segoe UI" panose="020B0502040204020203" pitchFamily="34" charset="0"/>
                        </a:rPr>
                        <a:t>Wipes</a:t>
                      </a:r>
                    </a:p>
                  </a:txBody>
                  <a:tcPr/>
                </a:tc>
                <a:tc>
                  <a:txBody>
                    <a:bodyPr/>
                    <a:lstStyle/>
                    <a:p>
                      <a:r>
                        <a:rPr lang="en-US" dirty="0">
                          <a:latin typeface="Segoe UI" panose="020B0502040204020203" pitchFamily="34" charset="0"/>
                          <a:cs typeface="Segoe UI" panose="020B0502040204020203" pitchFamily="34" charset="0"/>
                        </a:rPr>
                        <a:t>2/4/2009</a:t>
                      </a:r>
                    </a:p>
                  </a:txBody>
                  <a:tcPr/>
                </a:tc>
                <a:tc>
                  <a:txBody>
                    <a:bodyPr/>
                    <a:lstStyle/>
                    <a:p>
                      <a:endParaRPr lang="en-US" dirty="0">
                        <a:latin typeface="Segoe UI" panose="020B0502040204020203" pitchFamily="34" charset="0"/>
                        <a:cs typeface="Segoe UI" panose="020B0502040204020203" pitchFamily="34" charset="0"/>
                      </a:endParaRPr>
                    </a:p>
                  </a:txBody>
                  <a:tcPr/>
                </a:tc>
                <a:extLst>
                  <a:ext uri="{0D108BD9-81ED-4DB2-BD59-A6C34878D82A}">
                    <a16:rowId xmlns:a16="http://schemas.microsoft.com/office/drawing/2014/main" val="10004"/>
                  </a:ext>
                </a:extLst>
              </a:tr>
              <a:tr h="370840">
                <a:tc>
                  <a:txBody>
                    <a:bodyPr/>
                    <a:lstStyle/>
                    <a:p>
                      <a:r>
                        <a:rPr lang="en-US" dirty="0">
                          <a:latin typeface="Segoe UI" panose="020B0502040204020203" pitchFamily="34" charset="0"/>
                          <a:cs typeface="Segoe UI" panose="020B0502040204020203" pitchFamily="34" charset="0"/>
                        </a:rPr>
                        <a:t>Aspirator</a:t>
                      </a:r>
                    </a:p>
                  </a:txBody>
                  <a:tcPr/>
                </a:tc>
                <a:tc>
                  <a:txBody>
                    <a:bodyPr/>
                    <a:lstStyle/>
                    <a:p>
                      <a:r>
                        <a:rPr lang="en-US" dirty="0">
                          <a:latin typeface="Segoe UI" panose="020B0502040204020203" pitchFamily="34" charset="0"/>
                          <a:cs typeface="Segoe UI" panose="020B0502040204020203" pitchFamily="34" charset="0"/>
                        </a:rPr>
                        <a:t>23/2/2010</a:t>
                      </a:r>
                    </a:p>
                  </a:txBody>
                  <a:tcPr/>
                </a:tc>
                <a:tc>
                  <a:txBody>
                    <a:bodyPr/>
                    <a:lstStyle/>
                    <a:p>
                      <a:endParaRPr lang="en-US" dirty="0">
                        <a:latin typeface="Segoe UI" panose="020B0502040204020203" pitchFamily="34" charset="0"/>
                        <a:cs typeface="Segoe UI" panose="020B0502040204020203" pitchFamily="34" charset="0"/>
                      </a:endParaRPr>
                    </a:p>
                  </a:txBody>
                  <a:tcPr/>
                </a:tc>
                <a:extLst>
                  <a:ext uri="{0D108BD9-81ED-4DB2-BD59-A6C34878D82A}">
                    <a16:rowId xmlns:a16="http://schemas.microsoft.com/office/drawing/2014/main" val="10005"/>
                  </a:ext>
                </a:extLst>
              </a:tr>
            </a:tbl>
          </a:graphicData>
        </a:graphic>
      </p:graphicFrame>
      <p:graphicFrame>
        <p:nvGraphicFramePr>
          <p:cNvPr id="7" name="Table 6"/>
          <p:cNvGraphicFramePr>
            <a:graphicFrameLocks noGrp="1"/>
          </p:cNvGraphicFramePr>
          <p:nvPr>
            <p:extLst/>
          </p:nvPr>
        </p:nvGraphicFramePr>
        <p:xfrm>
          <a:off x="3201330" y="1021257"/>
          <a:ext cx="3067198" cy="2590800"/>
        </p:xfrm>
        <a:graphic>
          <a:graphicData uri="http://schemas.openxmlformats.org/drawingml/2006/table">
            <a:tbl>
              <a:tblPr firstRow="1" bandRow="1">
                <a:tableStyleId>{5C22544A-7EE6-4342-B048-85BDC9FD1C3A}</a:tableStyleId>
              </a:tblPr>
              <a:tblGrid>
                <a:gridCol w="766800">
                  <a:extLst>
                    <a:ext uri="{9D8B030D-6E8A-4147-A177-3AD203B41FA5}">
                      <a16:colId xmlns:a16="http://schemas.microsoft.com/office/drawing/2014/main" val="20000"/>
                    </a:ext>
                  </a:extLst>
                </a:gridCol>
                <a:gridCol w="1132957">
                  <a:extLst>
                    <a:ext uri="{9D8B030D-6E8A-4147-A177-3AD203B41FA5}">
                      <a16:colId xmlns:a16="http://schemas.microsoft.com/office/drawing/2014/main" val="20001"/>
                    </a:ext>
                  </a:extLst>
                </a:gridCol>
                <a:gridCol w="1167441">
                  <a:extLst>
                    <a:ext uri="{9D8B030D-6E8A-4147-A177-3AD203B41FA5}">
                      <a16:colId xmlns:a16="http://schemas.microsoft.com/office/drawing/2014/main" val="20002"/>
                    </a:ext>
                  </a:extLst>
                </a:gridCol>
              </a:tblGrid>
              <a:tr h="0">
                <a:tc>
                  <a:txBody>
                    <a:bodyPr/>
                    <a:lstStyle/>
                    <a:p>
                      <a:r>
                        <a:rPr lang="en-US" dirty="0">
                          <a:latin typeface="Segoe UI" panose="020B0502040204020203" pitchFamily="34" charset="0"/>
                          <a:cs typeface="Segoe UI" panose="020B0502040204020203" pitchFamily="34" charset="0"/>
                        </a:rPr>
                        <a:t>Id</a:t>
                      </a:r>
                    </a:p>
                  </a:txBody>
                  <a:tcPr/>
                </a:tc>
                <a:tc>
                  <a:txBody>
                    <a:bodyPr/>
                    <a:lstStyle/>
                    <a:p>
                      <a:r>
                        <a:rPr lang="en-US" dirty="0">
                          <a:latin typeface="Segoe UI" panose="020B0502040204020203" pitchFamily="34" charset="0"/>
                          <a:cs typeface="Segoe UI" panose="020B0502040204020203" pitchFamily="34" charset="0"/>
                        </a:rPr>
                        <a:t>Name</a:t>
                      </a:r>
                    </a:p>
                  </a:txBody>
                  <a:tcPr/>
                </a:tc>
                <a:tc>
                  <a:txBody>
                    <a:bodyPr/>
                    <a:lstStyle/>
                    <a:p>
                      <a:r>
                        <a:rPr lang="en-US" dirty="0">
                          <a:latin typeface="Segoe UI" panose="020B0502040204020203" pitchFamily="34" charset="0"/>
                          <a:cs typeface="Segoe UI" panose="020B0502040204020203" pitchFamily="34" charset="0"/>
                        </a:rPr>
                        <a:t>Markup</a:t>
                      </a:r>
                    </a:p>
                  </a:txBody>
                  <a:tcPr/>
                </a:tc>
                <a:extLst>
                  <a:ext uri="{0D108BD9-81ED-4DB2-BD59-A6C34878D82A}">
                    <a16:rowId xmlns:a16="http://schemas.microsoft.com/office/drawing/2014/main" val="10000"/>
                  </a:ext>
                </a:extLst>
              </a:tr>
              <a:tr h="370840">
                <a:tc>
                  <a:txBody>
                    <a:bodyPr/>
                    <a:lstStyle/>
                    <a:p>
                      <a:r>
                        <a:rPr lang="en-US" dirty="0">
                          <a:latin typeface="Segoe UI" panose="020B0502040204020203" pitchFamily="34" charset="0"/>
                          <a:cs typeface="Segoe UI" panose="020B0502040204020203" pitchFamily="34" charset="0"/>
                        </a:rPr>
                        <a:t>S33</a:t>
                      </a:r>
                    </a:p>
                  </a:txBody>
                  <a:tcPr/>
                </a:tc>
                <a:tc>
                  <a:txBody>
                    <a:bodyPr/>
                    <a:lstStyle/>
                    <a:p>
                      <a:r>
                        <a:rPr lang="en-US" dirty="0">
                          <a:latin typeface="Segoe UI" panose="020B0502040204020203" pitchFamily="34" charset="0"/>
                          <a:cs typeface="Segoe UI" panose="020B0502040204020203" pitchFamily="34" charset="0"/>
                        </a:rPr>
                        <a:t>Stroller</a:t>
                      </a:r>
                    </a:p>
                  </a:txBody>
                  <a:tcPr/>
                </a:tc>
                <a:tc>
                  <a:txBody>
                    <a:bodyPr/>
                    <a:lstStyle/>
                    <a:p>
                      <a:r>
                        <a:rPr lang="en-US" dirty="0">
                          <a:latin typeface="Segoe UI" panose="020B0502040204020203" pitchFamily="34" charset="0"/>
                          <a:cs typeface="Segoe UI" panose="020B0502040204020203" pitchFamily="34" charset="0"/>
                        </a:rPr>
                        <a:t>30%</a:t>
                      </a:r>
                    </a:p>
                  </a:txBody>
                  <a:tcPr/>
                </a:tc>
                <a:extLst>
                  <a:ext uri="{0D108BD9-81ED-4DB2-BD59-A6C34878D82A}">
                    <a16:rowId xmlns:a16="http://schemas.microsoft.com/office/drawing/2014/main" val="10001"/>
                  </a:ext>
                </a:extLst>
              </a:tr>
              <a:tr h="370840">
                <a:tc>
                  <a:txBody>
                    <a:bodyPr/>
                    <a:lstStyle/>
                    <a:p>
                      <a:r>
                        <a:rPr lang="en-US" dirty="0">
                          <a:latin typeface="Segoe UI" panose="020B0502040204020203" pitchFamily="34" charset="0"/>
                          <a:cs typeface="Segoe UI" panose="020B0502040204020203" pitchFamily="34" charset="0"/>
                        </a:rPr>
                        <a:t>B56</a:t>
                      </a:r>
                    </a:p>
                  </a:txBody>
                  <a:tcPr/>
                </a:tc>
                <a:tc>
                  <a:txBody>
                    <a:bodyPr/>
                    <a:lstStyle/>
                    <a:p>
                      <a:r>
                        <a:rPr lang="en-US" dirty="0">
                          <a:latin typeface="Segoe UI" panose="020B0502040204020203" pitchFamily="34" charset="0"/>
                          <a:cs typeface="Segoe UI" panose="020B0502040204020203" pitchFamily="34" charset="0"/>
                        </a:rPr>
                        <a:t>Bib</a:t>
                      </a:r>
                    </a:p>
                  </a:txBody>
                  <a:tcPr/>
                </a:tc>
                <a:tc>
                  <a:txBody>
                    <a:bodyPr/>
                    <a:lstStyle/>
                    <a:p>
                      <a:r>
                        <a:rPr lang="en-US" dirty="0">
                          <a:latin typeface="Segoe UI" panose="020B0502040204020203" pitchFamily="34" charset="0"/>
                          <a:cs typeface="Segoe UI" panose="020B0502040204020203" pitchFamily="34" charset="0"/>
                        </a:rPr>
                        <a:t>45%</a:t>
                      </a:r>
                    </a:p>
                  </a:txBody>
                  <a:tcPr/>
                </a:tc>
                <a:extLst>
                  <a:ext uri="{0D108BD9-81ED-4DB2-BD59-A6C34878D82A}">
                    <a16:rowId xmlns:a16="http://schemas.microsoft.com/office/drawing/2014/main" val="10002"/>
                  </a:ext>
                </a:extLst>
              </a:tr>
              <a:tr h="370840">
                <a:tc>
                  <a:txBody>
                    <a:bodyPr/>
                    <a:lstStyle/>
                    <a:p>
                      <a:r>
                        <a:rPr lang="en-US" dirty="0">
                          <a:latin typeface="Segoe UI" panose="020B0502040204020203" pitchFamily="34" charset="0"/>
                          <a:cs typeface="Segoe UI" panose="020B0502040204020203" pitchFamily="34" charset="0"/>
                        </a:rPr>
                        <a:t>D32</a:t>
                      </a:r>
                    </a:p>
                  </a:txBody>
                  <a:tcPr/>
                </a:tc>
                <a:tc>
                  <a:txBody>
                    <a:bodyPr/>
                    <a:lstStyle/>
                    <a:p>
                      <a:r>
                        <a:rPr lang="en-US" dirty="0">
                          <a:latin typeface="Segoe UI" panose="020B0502040204020203" pitchFamily="34" charset="0"/>
                          <a:cs typeface="Segoe UI" panose="020B0502040204020203" pitchFamily="34" charset="0"/>
                        </a:rPr>
                        <a:t>Diapers</a:t>
                      </a:r>
                    </a:p>
                  </a:txBody>
                  <a:tcPr/>
                </a:tc>
                <a:tc>
                  <a:txBody>
                    <a:bodyPr/>
                    <a:lstStyle/>
                    <a:p>
                      <a:r>
                        <a:rPr lang="en-US" dirty="0">
                          <a:latin typeface="Segoe UI" panose="020B0502040204020203" pitchFamily="34" charset="0"/>
                          <a:cs typeface="Segoe UI" panose="020B0502040204020203" pitchFamily="34" charset="0"/>
                        </a:rPr>
                        <a:t>35%</a:t>
                      </a:r>
                    </a:p>
                  </a:txBody>
                  <a:tcPr/>
                </a:tc>
                <a:extLst>
                  <a:ext uri="{0D108BD9-81ED-4DB2-BD59-A6C34878D82A}">
                    <a16:rowId xmlns:a16="http://schemas.microsoft.com/office/drawing/2014/main" val="10003"/>
                  </a:ext>
                </a:extLst>
              </a:tr>
              <a:tr h="370840">
                <a:tc>
                  <a:txBody>
                    <a:bodyPr/>
                    <a:lstStyle/>
                    <a:p>
                      <a:r>
                        <a:rPr lang="en-US" dirty="0">
                          <a:latin typeface="Segoe UI" panose="020B0502040204020203" pitchFamily="34" charset="0"/>
                          <a:cs typeface="Segoe UI" panose="020B0502040204020203" pitchFamily="34" charset="0"/>
                        </a:rPr>
                        <a:t>W98</a:t>
                      </a:r>
                    </a:p>
                  </a:txBody>
                  <a:tcPr/>
                </a:tc>
                <a:tc>
                  <a:txBody>
                    <a:bodyPr/>
                    <a:lstStyle/>
                    <a:p>
                      <a:r>
                        <a:rPr lang="en-US" dirty="0">
                          <a:latin typeface="Segoe UI" panose="020B0502040204020203" pitchFamily="34" charset="0"/>
                          <a:cs typeface="Segoe UI" panose="020B0502040204020203" pitchFamily="34" charset="0"/>
                        </a:rPr>
                        <a:t>Wipes</a:t>
                      </a:r>
                    </a:p>
                  </a:txBody>
                  <a:tcPr/>
                </a:tc>
                <a:tc>
                  <a:txBody>
                    <a:bodyPr/>
                    <a:lstStyle/>
                    <a:p>
                      <a:r>
                        <a:rPr lang="en-US" dirty="0">
                          <a:latin typeface="Segoe UI" panose="020B0502040204020203" pitchFamily="34" charset="0"/>
                          <a:cs typeface="Segoe UI" panose="020B0502040204020203" pitchFamily="34" charset="0"/>
                        </a:rPr>
                        <a:t>40%</a:t>
                      </a:r>
                    </a:p>
                  </a:txBody>
                  <a:tcPr/>
                </a:tc>
                <a:extLst>
                  <a:ext uri="{0D108BD9-81ED-4DB2-BD59-A6C34878D82A}">
                    <a16:rowId xmlns:a16="http://schemas.microsoft.com/office/drawing/2014/main" val="10004"/>
                  </a:ext>
                </a:extLst>
              </a:tr>
              <a:tr h="370840">
                <a:tc>
                  <a:txBody>
                    <a:bodyPr/>
                    <a:lstStyle/>
                    <a:p>
                      <a:r>
                        <a:rPr lang="en-US" dirty="0">
                          <a:latin typeface="Segoe UI" panose="020B0502040204020203" pitchFamily="34" charset="0"/>
                          <a:cs typeface="Segoe UI" panose="020B0502040204020203" pitchFamily="34" charset="0"/>
                        </a:rPr>
                        <a:t>A46</a:t>
                      </a:r>
                    </a:p>
                  </a:txBody>
                  <a:tcPr/>
                </a:tc>
                <a:tc>
                  <a:txBody>
                    <a:bodyPr/>
                    <a:lstStyle/>
                    <a:p>
                      <a:r>
                        <a:rPr lang="en-US" dirty="0">
                          <a:latin typeface="Segoe UI" panose="020B0502040204020203" pitchFamily="34" charset="0"/>
                          <a:cs typeface="Segoe UI" panose="020B0502040204020203" pitchFamily="34" charset="0"/>
                        </a:rPr>
                        <a:t>Aspirator</a:t>
                      </a:r>
                    </a:p>
                  </a:txBody>
                  <a:tcPr/>
                </a:tc>
                <a:tc>
                  <a:txBody>
                    <a:bodyPr/>
                    <a:lstStyle/>
                    <a:p>
                      <a:r>
                        <a:rPr lang="en-US" dirty="0">
                          <a:latin typeface="Segoe UI" panose="020B0502040204020203" pitchFamily="34" charset="0"/>
                          <a:cs typeface="Segoe UI" panose="020B0502040204020203" pitchFamily="34" charset="0"/>
                        </a:rPr>
                        <a:t>30%</a:t>
                      </a:r>
                    </a:p>
                  </a:txBody>
                  <a:tcPr/>
                </a:tc>
                <a:extLst>
                  <a:ext uri="{0D108BD9-81ED-4DB2-BD59-A6C34878D82A}">
                    <a16:rowId xmlns:a16="http://schemas.microsoft.com/office/drawing/2014/main" val="10005"/>
                  </a:ext>
                </a:extLst>
              </a:tr>
              <a:tr h="370840">
                <a:tc>
                  <a:txBody>
                    <a:bodyPr/>
                    <a:lstStyle/>
                    <a:p>
                      <a:r>
                        <a:rPr lang="en-US" dirty="0">
                          <a:latin typeface="Segoe UI" panose="020B0502040204020203" pitchFamily="34" charset="0"/>
                          <a:cs typeface="Segoe UI" panose="020B0502040204020203" pitchFamily="34" charset="0"/>
                        </a:rPr>
                        <a:t>...</a:t>
                      </a:r>
                    </a:p>
                  </a:txBody>
                  <a:tcPr/>
                </a:tc>
                <a:tc>
                  <a:txBody>
                    <a:bodyPr/>
                    <a:lstStyle/>
                    <a:p>
                      <a:r>
                        <a:rPr lang="en-US" dirty="0">
                          <a:latin typeface="Segoe UI" panose="020B0502040204020203" pitchFamily="34" charset="0"/>
                          <a:cs typeface="Segoe UI" panose="020B0502040204020203" pitchFamily="34" charset="0"/>
                        </a:rPr>
                        <a:t>....</a:t>
                      </a:r>
                    </a:p>
                  </a:txBody>
                  <a:tcPr/>
                </a:tc>
                <a:tc>
                  <a:txBody>
                    <a:bodyPr/>
                    <a:lstStyle/>
                    <a:p>
                      <a:r>
                        <a:rPr lang="en-US" dirty="0">
                          <a:latin typeface="Segoe UI" panose="020B0502040204020203" pitchFamily="34" charset="0"/>
                          <a:cs typeface="Segoe UI" panose="020B0502040204020203" pitchFamily="34" charset="0"/>
                        </a:rPr>
                        <a:t>...</a:t>
                      </a:r>
                    </a:p>
                  </a:txBody>
                  <a:tcPr/>
                </a:tc>
                <a:extLst>
                  <a:ext uri="{0D108BD9-81ED-4DB2-BD59-A6C34878D82A}">
                    <a16:rowId xmlns:a16="http://schemas.microsoft.com/office/drawing/2014/main" val="10006"/>
                  </a:ext>
                </a:extLst>
              </a:tr>
            </a:tbl>
          </a:graphicData>
        </a:graphic>
      </p:graphicFrame>
      <p:graphicFrame>
        <p:nvGraphicFramePr>
          <p:cNvPr id="8" name="Table 7"/>
          <p:cNvGraphicFramePr>
            <a:graphicFrameLocks noGrp="1"/>
          </p:cNvGraphicFramePr>
          <p:nvPr>
            <p:extLst/>
          </p:nvPr>
        </p:nvGraphicFramePr>
        <p:xfrm>
          <a:off x="7694104" y="1012441"/>
          <a:ext cx="2858548" cy="2590800"/>
        </p:xfrm>
        <a:graphic>
          <a:graphicData uri="http://schemas.openxmlformats.org/drawingml/2006/table">
            <a:tbl>
              <a:tblPr firstRow="1" bandRow="1">
                <a:tableStyleId>{5C22544A-7EE6-4342-B048-85BDC9FD1C3A}</a:tableStyleId>
              </a:tblPr>
              <a:tblGrid>
                <a:gridCol w="705898">
                  <a:extLst>
                    <a:ext uri="{9D8B030D-6E8A-4147-A177-3AD203B41FA5}">
                      <a16:colId xmlns:a16="http://schemas.microsoft.com/office/drawing/2014/main" val="20000"/>
                    </a:ext>
                  </a:extLst>
                </a:gridCol>
                <a:gridCol w="1066800">
                  <a:extLst>
                    <a:ext uri="{9D8B030D-6E8A-4147-A177-3AD203B41FA5}">
                      <a16:colId xmlns:a16="http://schemas.microsoft.com/office/drawing/2014/main" val="20001"/>
                    </a:ext>
                  </a:extLst>
                </a:gridCol>
                <a:gridCol w="1085850">
                  <a:extLst>
                    <a:ext uri="{9D8B030D-6E8A-4147-A177-3AD203B41FA5}">
                      <a16:colId xmlns:a16="http://schemas.microsoft.com/office/drawing/2014/main" val="20002"/>
                    </a:ext>
                  </a:extLst>
                </a:gridCol>
              </a:tblGrid>
              <a:tr h="270615">
                <a:tc>
                  <a:txBody>
                    <a:bodyPr/>
                    <a:lstStyle/>
                    <a:p>
                      <a:r>
                        <a:rPr lang="en-US" dirty="0">
                          <a:latin typeface="Segoe UI" panose="020B0502040204020203" pitchFamily="34" charset="0"/>
                          <a:cs typeface="Segoe UI" panose="020B0502040204020203" pitchFamily="34" charset="0"/>
                        </a:rPr>
                        <a:t>Id</a:t>
                      </a:r>
                    </a:p>
                  </a:txBody>
                  <a:tcPr/>
                </a:tc>
                <a:tc>
                  <a:txBody>
                    <a:bodyPr/>
                    <a:lstStyle/>
                    <a:p>
                      <a:r>
                        <a:rPr lang="en-US" dirty="0">
                          <a:latin typeface="Segoe UI" panose="020B0502040204020203" pitchFamily="34" charset="0"/>
                          <a:cs typeface="Segoe UI" panose="020B0502040204020203" pitchFamily="34" charset="0"/>
                        </a:rPr>
                        <a:t>Date</a:t>
                      </a:r>
                    </a:p>
                  </a:txBody>
                  <a:tcPr/>
                </a:tc>
                <a:tc>
                  <a:txBody>
                    <a:bodyPr/>
                    <a:lstStyle/>
                    <a:p>
                      <a:r>
                        <a:rPr lang="en-US" dirty="0">
                          <a:latin typeface="Segoe UI" panose="020B0502040204020203" pitchFamily="34" charset="0"/>
                          <a:cs typeface="Segoe UI" panose="020B0502040204020203" pitchFamily="34" charset="0"/>
                        </a:rPr>
                        <a:t>Price</a:t>
                      </a:r>
                    </a:p>
                  </a:txBody>
                  <a:tcPr/>
                </a:tc>
                <a:extLst>
                  <a:ext uri="{0D108BD9-81ED-4DB2-BD59-A6C34878D82A}">
                    <a16:rowId xmlns:a16="http://schemas.microsoft.com/office/drawing/2014/main" val="10000"/>
                  </a:ext>
                </a:extLst>
              </a:tr>
              <a:tr h="370840">
                <a:tc>
                  <a:txBody>
                    <a:bodyPr/>
                    <a:lstStyle/>
                    <a:p>
                      <a:r>
                        <a:rPr lang="en-US" dirty="0">
                          <a:latin typeface="Segoe UI" panose="020B0502040204020203" pitchFamily="34" charset="0"/>
                          <a:cs typeface="Segoe UI" panose="020B0502040204020203" pitchFamily="34" charset="0"/>
                        </a:rPr>
                        <a:t>S33</a:t>
                      </a:r>
                    </a:p>
                  </a:txBody>
                  <a:tcPr/>
                </a:tc>
                <a:tc>
                  <a:txBody>
                    <a:bodyPr/>
                    <a:lstStyle/>
                    <a:p>
                      <a:r>
                        <a:rPr lang="en-US" dirty="0">
                          <a:latin typeface="Segoe UI" panose="020B0502040204020203" pitchFamily="34" charset="0"/>
                          <a:cs typeface="Segoe UI" panose="020B0502040204020203" pitchFamily="34" charset="0"/>
                        </a:rPr>
                        <a:t>12/2010</a:t>
                      </a:r>
                    </a:p>
                  </a:txBody>
                  <a:tcPr/>
                </a:tc>
                <a:tc>
                  <a:txBody>
                    <a:bodyPr/>
                    <a:lstStyle/>
                    <a:p>
                      <a:r>
                        <a:rPr lang="en-US" dirty="0">
                          <a:latin typeface="Segoe UI" panose="020B0502040204020203" pitchFamily="34" charset="0"/>
                          <a:cs typeface="Segoe UI" panose="020B0502040204020203" pitchFamily="34" charset="0"/>
                        </a:rPr>
                        <a:t>$145.67</a:t>
                      </a:r>
                    </a:p>
                  </a:txBody>
                  <a:tcPr/>
                </a:tc>
                <a:extLst>
                  <a:ext uri="{0D108BD9-81ED-4DB2-BD59-A6C34878D82A}">
                    <a16:rowId xmlns:a16="http://schemas.microsoft.com/office/drawing/2014/main" val="10001"/>
                  </a:ext>
                </a:extLst>
              </a:tr>
              <a:tr h="370840">
                <a:tc>
                  <a:txBody>
                    <a:bodyPr/>
                    <a:lstStyle/>
                    <a:p>
                      <a:r>
                        <a:rPr lang="en-US" dirty="0">
                          <a:latin typeface="Segoe UI" panose="020B0502040204020203" pitchFamily="34" charset="0"/>
                          <a:cs typeface="Segoe UI" panose="020B0502040204020203" pitchFamily="34" charset="0"/>
                        </a:rPr>
                        <a:t>S33</a:t>
                      </a:r>
                    </a:p>
                  </a:txBody>
                  <a:tcPr/>
                </a:tc>
                <a:tc>
                  <a:txBody>
                    <a:bodyPr/>
                    <a:lstStyle/>
                    <a:p>
                      <a:r>
                        <a:rPr lang="en-US" dirty="0">
                          <a:latin typeface="Segoe UI" panose="020B0502040204020203" pitchFamily="34" charset="0"/>
                          <a:cs typeface="Segoe UI" panose="020B0502040204020203" pitchFamily="34" charset="0"/>
                        </a:rPr>
                        <a:t>11/2010</a:t>
                      </a:r>
                    </a:p>
                  </a:txBody>
                  <a:tcPr/>
                </a:tc>
                <a:tc>
                  <a:txBody>
                    <a:bodyPr/>
                    <a:lstStyle/>
                    <a:p>
                      <a:r>
                        <a:rPr lang="en-US" dirty="0">
                          <a:latin typeface="Segoe UI" panose="020B0502040204020203" pitchFamily="34" charset="0"/>
                          <a:cs typeface="Segoe UI" panose="020B0502040204020203" pitchFamily="34" charset="0"/>
                        </a:rPr>
                        <a:t>$142.38</a:t>
                      </a:r>
                    </a:p>
                  </a:txBody>
                  <a:tcPr/>
                </a:tc>
                <a:extLst>
                  <a:ext uri="{0D108BD9-81ED-4DB2-BD59-A6C34878D82A}">
                    <a16:rowId xmlns:a16="http://schemas.microsoft.com/office/drawing/2014/main" val="10002"/>
                  </a:ext>
                </a:extLst>
              </a:tr>
              <a:tr h="370840">
                <a:tc>
                  <a:txBody>
                    <a:bodyPr/>
                    <a:lstStyle/>
                    <a:p>
                      <a:r>
                        <a:rPr lang="en-US" dirty="0">
                          <a:latin typeface="Segoe UI" panose="020B0502040204020203" pitchFamily="34" charset="0"/>
                          <a:cs typeface="Segoe UI" panose="020B0502040204020203" pitchFamily="34" charset="0"/>
                        </a:rPr>
                        <a:t>B56</a:t>
                      </a:r>
                    </a:p>
                  </a:txBody>
                  <a:tcPr/>
                </a:tc>
                <a:tc>
                  <a:txBody>
                    <a:bodyPr/>
                    <a:lstStyle/>
                    <a:p>
                      <a:r>
                        <a:rPr lang="en-US" dirty="0">
                          <a:latin typeface="Segoe UI" panose="020B0502040204020203" pitchFamily="34" charset="0"/>
                          <a:cs typeface="Segoe UI" panose="020B0502040204020203" pitchFamily="34" charset="0"/>
                        </a:rPr>
                        <a:t>12/2010</a:t>
                      </a:r>
                    </a:p>
                  </a:txBody>
                  <a:tcPr/>
                </a:tc>
                <a:tc>
                  <a:txBody>
                    <a:bodyPr/>
                    <a:lstStyle/>
                    <a:p>
                      <a:r>
                        <a:rPr lang="en-US" dirty="0">
                          <a:latin typeface="Segoe UI" panose="020B0502040204020203" pitchFamily="34" charset="0"/>
                          <a:cs typeface="Segoe UI" panose="020B0502040204020203" pitchFamily="34" charset="0"/>
                        </a:rPr>
                        <a:t>$3.56</a:t>
                      </a:r>
                    </a:p>
                  </a:txBody>
                  <a:tcPr/>
                </a:tc>
                <a:extLst>
                  <a:ext uri="{0D108BD9-81ED-4DB2-BD59-A6C34878D82A}">
                    <a16:rowId xmlns:a16="http://schemas.microsoft.com/office/drawing/2014/main" val="10003"/>
                  </a:ext>
                </a:extLst>
              </a:tr>
              <a:tr h="370840">
                <a:tc>
                  <a:txBody>
                    <a:bodyPr/>
                    <a:lstStyle/>
                    <a:p>
                      <a:r>
                        <a:rPr lang="en-US" dirty="0">
                          <a:latin typeface="Segoe UI" panose="020B0502040204020203" pitchFamily="34" charset="0"/>
                          <a:cs typeface="Segoe UI" panose="020B0502040204020203" pitchFamily="34" charset="0"/>
                        </a:rPr>
                        <a:t>D32</a:t>
                      </a:r>
                    </a:p>
                  </a:txBody>
                  <a:tcPr/>
                </a:tc>
                <a:tc>
                  <a:txBody>
                    <a:bodyPr/>
                    <a:lstStyle/>
                    <a:p>
                      <a:r>
                        <a:rPr lang="en-US" dirty="0">
                          <a:latin typeface="Segoe UI" panose="020B0502040204020203" pitchFamily="34" charset="0"/>
                          <a:cs typeface="Segoe UI" panose="020B0502040204020203" pitchFamily="34" charset="0"/>
                        </a:rPr>
                        <a:t>1/2011</a:t>
                      </a:r>
                    </a:p>
                  </a:txBody>
                  <a:tcPr/>
                </a:tc>
                <a:tc>
                  <a:txBody>
                    <a:bodyPr/>
                    <a:lstStyle/>
                    <a:p>
                      <a:r>
                        <a:rPr lang="en-US" dirty="0">
                          <a:latin typeface="Segoe UI" panose="020B0502040204020203" pitchFamily="34" charset="0"/>
                          <a:cs typeface="Segoe UI" panose="020B0502040204020203" pitchFamily="34" charset="0"/>
                        </a:rPr>
                        <a:t>$21.45</a:t>
                      </a:r>
                    </a:p>
                  </a:txBody>
                  <a:tcPr/>
                </a:tc>
                <a:extLst>
                  <a:ext uri="{0D108BD9-81ED-4DB2-BD59-A6C34878D82A}">
                    <a16:rowId xmlns:a16="http://schemas.microsoft.com/office/drawing/2014/main" val="10004"/>
                  </a:ext>
                </a:extLst>
              </a:tr>
              <a:tr h="370840">
                <a:tc>
                  <a:txBody>
                    <a:bodyPr/>
                    <a:lstStyle/>
                    <a:p>
                      <a:r>
                        <a:rPr lang="en-US" dirty="0">
                          <a:latin typeface="Segoe UI" panose="020B0502040204020203" pitchFamily="34" charset="0"/>
                          <a:cs typeface="Segoe UI" panose="020B0502040204020203" pitchFamily="34" charset="0"/>
                        </a:rPr>
                        <a:t>W98</a:t>
                      </a:r>
                    </a:p>
                  </a:txBody>
                  <a:tcPr/>
                </a:tc>
                <a:tc>
                  <a:txBody>
                    <a:bodyPr/>
                    <a:lstStyle/>
                    <a:p>
                      <a:r>
                        <a:rPr lang="en-US" dirty="0">
                          <a:latin typeface="Segoe UI" panose="020B0502040204020203" pitchFamily="34" charset="0"/>
                          <a:cs typeface="Segoe UI" panose="020B0502040204020203" pitchFamily="34" charset="0"/>
                        </a:rPr>
                        <a:t>4/2009</a:t>
                      </a:r>
                    </a:p>
                  </a:txBody>
                  <a:tcPr/>
                </a:tc>
                <a:tc>
                  <a:txBody>
                    <a:bodyPr/>
                    <a:lstStyle/>
                    <a:p>
                      <a:r>
                        <a:rPr lang="en-US" dirty="0">
                          <a:latin typeface="Segoe UI" panose="020B0502040204020203" pitchFamily="34" charset="0"/>
                          <a:cs typeface="Segoe UI" panose="020B0502040204020203" pitchFamily="34" charset="0"/>
                        </a:rPr>
                        <a:t>$5.12</a:t>
                      </a:r>
                    </a:p>
                  </a:txBody>
                  <a:tcPr/>
                </a:tc>
                <a:extLst>
                  <a:ext uri="{0D108BD9-81ED-4DB2-BD59-A6C34878D82A}">
                    <a16:rowId xmlns:a16="http://schemas.microsoft.com/office/drawing/2014/main" val="10005"/>
                  </a:ext>
                </a:extLst>
              </a:tr>
              <a:tr h="370840">
                <a:tc>
                  <a:txBody>
                    <a:bodyPr/>
                    <a:lstStyle/>
                    <a:p>
                      <a:r>
                        <a:rPr lang="en-US" dirty="0">
                          <a:latin typeface="Segoe UI" panose="020B0502040204020203" pitchFamily="34" charset="0"/>
                          <a:cs typeface="Segoe UI" panose="020B0502040204020203" pitchFamily="34" charset="0"/>
                        </a:rPr>
                        <a:t>...</a:t>
                      </a:r>
                    </a:p>
                  </a:txBody>
                  <a:tcPr/>
                </a:tc>
                <a:tc>
                  <a:txBody>
                    <a:bodyPr/>
                    <a:lstStyle/>
                    <a:p>
                      <a:r>
                        <a:rPr lang="en-US" dirty="0">
                          <a:latin typeface="Segoe UI" panose="020B0502040204020203" pitchFamily="34" charset="0"/>
                          <a:cs typeface="Segoe UI" panose="020B0502040204020203" pitchFamily="34" charset="0"/>
                        </a:rPr>
                        <a:t>...</a:t>
                      </a:r>
                    </a:p>
                  </a:txBody>
                  <a:tcPr/>
                </a:tc>
                <a:tc>
                  <a:txBody>
                    <a:bodyPr/>
                    <a:lstStyle/>
                    <a:p>
                      <a:r>
                        <a:rPr lang="en-US" dirty="0">
                          <a:latin typeface="Segoe UI" panose="020B0502040204020203" pitchFamily="34" charset="0"/>
                          <a:cs typeface="Segoe UI" panose="020B0502040204020203" pitchFamily="34" charset="0"/>
                        </a:rPr>
                        <a:t>...</a:t>
                      </a:r>
                    </a:p>
                  </a:txBody>
                  <a:tcPr/>
                </a:tc>
                <a:extLst>
                  <a:ext uri="{0D108BD9-81ED-4DB2-BD59-A6C34878D82A}">
                    <a16:rowId xmlns:a16="http://schemas.microsoft.com/office/drawing/2014/main" val="10006"/>
                  </a:ext>
                </a:extLst>
              </a:tr>
            </a:tbl>
          </a:graphicData>
        </a:graphic>
      </p:graphicFrame>
      <p:sp>
        <p:nvSpPr>
          <p:cNvPr id="9" name="TextBox 8"/>
          <p:cNvSpPr txBox="1"/>
          <p:nvPr/>
        </p:nvSpPr>
        <p:spPr>
          <a:xfrm>
            <a:off x="6571162" y="1926419"/>
            <a:ext cx="1903751"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Segoe UI" panose="020B0502040204020203" pitchFamily="34" charset="0"/>
                <a:ea typeface="+mn-ea"/>
                <a:cs typeface="Segoe UI" panose="020B0502040204020203" pitchFamily="34" charset="0"/>
              </a:rPr>
              <a:t>CostRec</a:t>
            </a: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Table</a:t>
            </a:r>
          </a:p>
        </p:txBody>
      </p:sp>
      <p:sp>
        <p:nvSpPr>
          <p:cNvPr id="10" name="TextBox 9"/>
          <p:cNvSpPr txBox="1"/>
          <p:nvPr/>
        </p:nvSpPr>
        <p:spPr>
          <a:xfrm>
            <a:off x="1702280" y="1926419"/>
            <a:ext cx="1616015" cy="646331"/>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srgbClr val="000000"/>
                </a:solidFill>
                <a:effectLst/>
                <a:uLnTx/>
                <a:uFillTx/>
                <a:latin typeface="Segoe UI" panose="020B0502040204020203" pitchFamily="34" charset="0"/>
                <a:ea typeface="+mn-ea"/>
                <a:cs typeface="Segoe UI" panose="020B0502040204020203" pitchFamily="34" charset="0"/>
              </a:rPr>
              <a:t>MarkupRec</a:t>
            </a: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Segoe UI" panose="020B0502040204020203" pitchFamily="34" charset="0"/>
                <a:ea typeface="+mn-ea"/>
                <a:cs typeface="Segoe UI" panose="020B0502040204020203" pitchFamily="34" charset="0"/>
              </a:rPr>
              <a:t>Table</a:t>
            </a:r>
          </a:p>
        </p:txBody>
      </p:sp>
      <p:sp>
        <p:nvSpPr>
          <p:cNvPr id="11" name="TextBox 10"/>
          <p:cNvSpPr txBox="1"/>
          <p:nvPr/>
        </p:nvSpPr>
        <p:spPr>
          <a:xfrm>
            <a:off x="1465803" y="6504058"/>
            <a:ext cx="8862204" cy="3539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C00000"/>
                </a:solidFill>
                <a:effectLst/>
                <a:uLnTx/>
                <a:uFillTx/>
                <a:latin typeface="Comic Sans MS"/>
                <a:ea typeface="+mn-ea"/>
                <a:cs typeface="+mn-cs"/>
              </a:rPr>
              <a:t>Learning Semantic String Transformations from Examples; VLDB 2012; Singh, Gulwani</a:t>
            </a:r>
          </a:p>
        </p:txBody>
      </p:sp>
    </p:spTree>
    <p:extLst>
      <p:ext uri="{BB962C8B-B14F-4D97-AF65-F5344CB8AC3E}">
        <p14:creationId xmlns:p14="http://schemas.microsoft.com/office/powerpoint/2010/main" val="8235150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3"/>
          <a:stretch>
            <a:fillRect/>
          </a:stretch>
        </p:blipFill>
        <p:spPr>
          <a:xfrm>
            <a:off x="1632330" y="2009581"/>
            <a:ext cx="5609724" cy="3680846"/>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6811" y="1174947"/>
            <a:ext cx="10363200" cy="5843291"/>
          </a:xfrm>
          <a:prstGeom prst="rect">
            <a:avLst/>
          </a:prstGeom>
        </p:spPr>
      </p:pic>
      <p:sp>
        <p:nvSpPr>
          <p:cNvPr id="3" name="Title 2"/>
          <p:cNvSpPr>
            <a:spLocks noGrp="1"/>
          </p:cNvSpPr>
          <p:nvPr>
            <p:ph type="title"/>
          </p:nvPr>
        </p:nvSpPr>
        <p:spPr/>
        <p:txBody>
          <a:bodyPr/>
          <a:lstStyle/>
          <a:p>
            <a:r>
              <a:rPr lang="en-US" dirty="0" err="1">
                <a:latin typeface="Segoe UI" panose="020B0502040204020203" pitchFamily="34" charset="0"/>
                <a:cs typeface="Segoe UI" panose="020B0502040204020203" pitchFamily="34" charset="0"/>
              </a:rPr>
              <a:t>FlashExtract</a:t>
            </a:r>
            <a:endParaRPr lang="en-US"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783599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762500" y="2008800"/>
            <a:ext cx="5803900" cy="45317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omic Sans MS"/>
              <a:ea typeface="+mn-ea"/>
              <a:cs typeface="+mn-cs"/>
            </a:endParaRPr>
          </a:p>
        </p:txBody>
      </p:sp>
      <p:sp>
        <p:nvSpPr>
          <p:cNvPr id="6" name="Title 5"/>
          <p:cNvSpPr>
            <a:spLocks noGrp="1"/>
          </p:cNvSpPr>
          <p:nvPr>
            <p:ph type="title"/>
          </p:nvPr>
        </p:nvSpPr>
        <p:spPr/>
        <p:txBody>
          <a:bodyPr/>
          <a:lstStyle/>
          <a:p>
            <a:r>
              <a:rPr lang="en-US" dirty="0" err="1">
                <a:latin typeface="Segoe UI" panose="020B0502040204020203" pitchFamily="34" charset="0"/>
                <a:cs typeface="Segoe UI" panose="020B0502040204020203" pitchFamily="34" charset="0"/>
              </a:rPr>
              <a:t>FlashExtract</a:t>
            </a:r>
            <a:endParaRPr lang="en-US" dirty="0">
              <a:latin typeface="Segoe UI" panose="020B0502040204020203" pitchFamily="34" charset="0"/>
              <a:cs typeface="Segoe UI" panose="020B0502040204020203" pitchFamily="34" charset="0"/>
            </a:endParaRPr>
          </a:p>
        </p:txBody>
      </p:sp>
      <p:pic>
        <p:nvPicPr>
          <p:cNvPr id="5" name="Picture 9"/>
          <p:cNvPicPr>
            <a:picLocks noChangeAspect="1"/>
          </p:cNvPicPr>
          <p:nvPr/>
        </p:nvPicPr>
        <p:blipFill>
          <a:blip r:embed="rId3"/>
          <a:stretch>
            <a:fillRect/>
          </a:stretch>
        </p:blipFill>
        <p:spPr>
          <a:xfrm>
            <a:off x="1362786" y="1101773"/>
            <a:ext cx="9425659" cy="6267678"/>
          </a:xfrm>
          <a:prstGeom prst="rect">
            <a:avLst/>
          </a:prstGeom>
        </p:spPr>
      </p:pic>
    </p:spTree>
    <p:extLst>
      <p:ext uri="{BB962C8B-B14F-4D97-AF65-F5344CB8AC3E}">
        <p14:creationId xmlns:p14="http://schemas.microsoft.com/office/powerpoint/2010/main" val="5061882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7C58CA4E-06DE-4B02-A585-3CF2402CBB25}"/>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8</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EB41EDAD-2314-41F8-900B-CDDC6511E26E}"/>
              </a:ext>
            </a:extLst>
          </p:cNvPr>
          <p:cNvSpPr>
            <a:spLocks noGrp="1"/>
          </p:cNvSpPr>
          <p:nvPr>
            <p:ph type="title"/>
          </p:nvPr>
        </p:nvSpPr>
        <p:spPr/>
        <p:txBody>
          <a:bodyPr/>
          <a:lstStyle/>
          <a:p>
            <a:r>
              <a:rPr lang="en-US" dirty="0"/>
              <a:t>How PROSE works?</a:t>
            </a:r>
          </a:p>
        </p:txBody>
      </p:sp>
      <p:pic>
        <p:nvPicPr>
          <p:cNvPr id="5" name="Picture 4">
            <a:extLst>
              <a:ext uri="{FF2B5EF4-FFF2-40B4-BE49-F238E27FC236}">
                <a16:creationId xmlns:a16="http://schemas.microsoft.com/office/drawing/2014/main" id="{1A821490-03EA-4F8D-866A-1D647123BD99}"/>
              </a:ext>
            </a:extLst>
          </p:cNvPr>
          <p:cNvPicPr>
            <a:picLocks noChangeAspect="1"/>
          </p:cNvPicPr>
          <p:nvPr/>
        </p:nvPicPr>
        <p:blipFill>
          <a:blip r:embed="rId3"/>
          <a:stretch>
            <a:fillRect/>
          </a:stretch>
        </p:blipFill>
        <p:spPr>
          <a:xfrm>
            <a:off x="1298032" y="1365325"/>
            <a:ext cx="9595936" cy="4127350"/>
          </a:xfrm>
          <a:prstGeom prst="rect">
            <a:avLst/>
          </a:prstGeom>
        </p:spPr>
      </p:pic>
    </p:spTree>
    <p:extLst>
      <p:ext uri="{BB962C8B-B14F-4D97-AF65-F5344CB8AC3E}">
        <p14:creationId xmlns:p14="http://schemas.microsoft.com/office/powerpoint/2010/main" val="2429312497"/>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AED3D7FF-D307-4074-8BC9-E6DA84DBDC52}"/>
              </a:ext>
            </a:extLst>
          </p:cNvPr>
          <p:cNvSpPr>
            <a:spLocks noGrp="1"/>
          </p:cNvSpPr>
          <p:nvPr>
            <p:ph idx="1"/>
          </p:nvPr>
        </p:nvSpPr>
        <p:spPr>
          <a:xfrm>
            <a:off x="914400" y="1142999"/>
            <a:ext cx="10363200" cy="5307435"/>
          </a:xfrm>
        </p:spPr>
        <p:txBody>
          <a:bodyPr/>
          <a:lstStyle/>
          <a:p>
            <a:r>
              <a:rPr lang="en-US" dirty="0"/>
              <a:t>Data-driven domain-specific deduction (D4 ), unifying the strengths of deductive, syntax-guided, and domain-specific inductive approaches in one meta-algorithm.</a:t>
            </a:r>
          </a:p>
          <a:p>
            <a:endParaRPr lang="en-US" dirty="0"/>
          </a:p>
          <a:p>
            <a:r>
              <a:rPr lang="en-US" dirty="0"/>
              <a:t>The core component of the PROSE SDK is its program synthesis framework for custom domain-specific languages (DSLs). </a:t>
            </a:r>
          </a:p>
          <a:p>
            <a:pPr lvl="1"/>
            <a:r>
              <a:rPr lang="en-US" dirty="0"/>
              <a:t>Text extractions, splitting &amp; transformation</a:t>
            </a:r>
          </a:p>
          <a:p>
            <a:pPr lvl="1"/>
            <a:r>
              <a:rPr lang="en-US" dirty="0"/>
              <a:t>JSON extractions &amp; transformation</a:t>
            </a:r>
          </a:p>
          <a:p>
            <a:pPr lvl="1"/>
            <a:r>
              <a:rPr lang="en-US" dirty="0"/>
              <a:t>Web extractions, etc.</a:t>
            </a:r>
          </a:p>
          <a:p>
            <a:endParaRPr lang="en-US" dirty="0"/>
          </a:p>
          <a:p>
            <a:r>
              <a:rPr lang="en-US" dirty="0"/>
              <a:t>One can define a DSL that describes a typical space of tasks in your application domain, and automatically provides parsing, execution, and synthesis technologies for this DSL.</a:t>
            </a:r>
          </a:p>
          <a:p>
            <a:pPr marL="0" indent="0">
              <a:buNone/>
            </a:pPr>
            <a:endParaRPr lang="en-US" dirty="0"/>
          </a:p>
          <a:p>
            <a:endParaRPr lang="en-US" dirty="0"/>
          </a:p>
        </p:txBody>
      </p:sp>
      <p:sp>
        <p:nvSpPr>
          <p:cNvPr id="3" name="Slide Number Placeholder 2">
            <a:extLst>
              <a:ext uri="{FF2B5EF4-FFF2-40B4-BE49-F238E27FC236}">
                <a16:creationId xmlns:a16="http://schemas.microsoft.com/office/drawing/2014/main" id="{A2C27796-0FAF-4989-8C09-8A452A1A1101}"/>
              </a:ext>
            </a:extLst>
          </p:cNvPr>
          <p:cNvSpPr>
            <a:spLocks noGrp="1"/>
          </p:cNvSpPr>
          <p:nvPr>
            <p:ph type="sldNum" sz="quarter" idx="11"/>
          </p:nvPr>
        </p:nvSpPr>
        <p:spPr/>
        <p:txBody>
          <a:bodyPr/>
          <a:lstStyle/>
          <a:p>
            <a:pPr marL="0" marR="0" lvl="0" indent="0" algn="r" defTabSz="914400" rtl="0" eaLnBrk="1" fontAlgn="auto" latinLnBrk="0" hangingPunct="1">
              <a:lnSpc>
                <a:spcPct val="100000"/>
              </a:lnSpc>
              <a:spcBef>
                <a:spcPct val="0"/>
              </a:spcBef>
              <a:spcAft>
                <a:spcPts val="0"/>
              </a:spcAft>
              <a:buClrTx/>
              <a:buSzTx/>
              <a:buFontTx/>
              <a:buNone/>
              <a:tabLst/>
              <a:defRPr/>
            </a:pPr>
            <a:fld id="{5D07661B-1E0D-4001-BF89-AF1DFB53F904}" type="slidenum">
              <a:rPr kumimoji="0" lang="en-US" sz="1400" b="0" i="0" u="none" strike="noStrike" kern="1200" cap="none" spc="0" normalizeH="0" baseline="0" noProof="0" smtClean="0">
                <a:ln>
                  <a:noFill/>
                </a:ln>
                <a:solidFill>
                  <a:srgbClr val="000000"/>
                </a:solidFill>
                <a:effectLst/>
                <a:uLnTx/>
                <a:uFillTx/>
                <a:latin typeface="Times New Roman" pitchFamily="18" charset="0"/>
                <a:ea typeface="+mn-ea"/>
                <a:cs typeface="+mn-cs"/>
              </a:rPr>
              <a:pPr marL="0" marR="0" lvl="0" indent="0" algn="r" defTabSz="914400" rtl="0" eaLnBrk="1" fontAlgn="auto" latinLnBrk="0" hangingPunct="1">
                <a:lnSpc>
                  <a:spcPct val="100000"/>
                </a:lnSpc>
                <a:spcBef>
                  <a:spcPct val="0"/>
                </a:spcBef>
                <a:spcAft>
                  <a:spcPts val="0"/>
                </a:spcAft>
                <a:buClrTx/>
                <a:buSzTx/>
                <a:buFontTx/>
                <a:buNone/>
                <a:tabLst/>
                <a:defRPr/>
              </a:pPr>
              <a:t>9</a:t>
            </a:fld>
            <a:r>
              <a:rPr kumimoji="0" lang="en-US" sz="1400" b="0" i="0" u="none" strike="noStrike" kern="1200" cap="none" spc="0" normalizeH="0" baseline="0" noProof="0">
                <a:ln>
                  <a:noFill/>
                </a:ln>
                <a:solidFill>
                  <a:srgbClr val="000000"/>
                </a:solidFill>
                <a:effectLst/>
                <a:uLnTx/>
                <a:uFillTx/>
                <a:latin typeface="Times New Roman" pitchFamily="18" charset="0"/>
                <a:ea typeface="+mn-ea"/>
                <a:cs typeface="+mn-cs"/>
              </a:rPr>
              <a:t>/33</a:t>
            </a:r>
            <a:endParaRPr kumimoji="0" lang="en-US" sz="1400" b="0" i="0" u="none" strike="noStrike" kern="1200" cap="none" spc="0" normalizeH="0" baseline="0" noProof="0" dirty="0">
              <a:ln>
                <a:noFill/>
              </a:ln>
              <a:solidFill>
                <a:srgbClr val="000000"/>
              </a:solidFill>
              <a:effectLst/>
              <a:uLnTx/>
              <a:uFillTx/>
              <a:latin typeface="Times New Roman" pitchFamily="18" charset="0"/>
              <a:ea typeface="+mn-ea"/>
              <a:cs typeface="+mn-cs"/>
            </a:endParaRPr>
          </a:p>
        </p:txBody>
      </p:sp>
      <p:sp>
        <p:nvSpPr>
          <p:cNvPr id="4" name="Title 3">
            <a:extLst>
              <a:ext uri="{FF2B5EF4-FFF2-40B4-BE49-F238E27FC236}">
                <a16:creationId xmlns:a16="http://schemas.microsoft.com/office/drawing/2014/main" id="{D93C56C4-0075-434D-BF17-1E76FB6EEF94}"/>
              </a:ext>
            </a:extLst>
          </p:cNvPr>
          <p:cNvSpPr>
            <a:spLocks noGrp="1"/>
          </p:cNvSpPr>
          <p:nvPr>
            <p:ph type="title"/>
          </p:nvPr>
        </p:nvSpPr>
        <p:spPr/>
        <p:txBody>
          <a:bodyPr/>
          <a:lstStyle/>
          <a:p>
            <a:r>
              <a:rPr lang="en-US" dirty="0"/>
              <a:t>PROSE (https://microsoft.github.io/prose/)</a:t>
            </a:r>
          </a:p>
        </p:txBody>
      </p:sp>
    </p:spTree>
    <p:extLst>
      <p:ext uri="{BB962C8B-B14F-4D97-AF65-F5344CB8AC3E}">
        <p14:creationId xmlns:p14="http://schemas.microsoft.com/office/powerpoint/2010/main" val="1601050923"/>
      </p:ext>
    </p:extLst>
  </p:cSld>
  <p:clrMapOvr>
    <a:masterClrMapping/>
  </p:clrMapOvr>
  <p:transition/>
</p:sld>
</file>

<file path=ppt/theme/theme1.xml><?xml version="1.0" encoding="utf-8"?>
<a:theme xmlns:a="http://schemas.openxmlformats.org/drawingml/2006/main" name="1_Office Theme">
  <a:themeElements>
    <a:clrScheme name="MVA Color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MVA Fonts">
      <a:majorFont>
        <a:latin typeface="Segoe UI Light"/>
        <a:ea typeface=""/>
        <a:cs typeface=""/>
      </a:majorFont>
      <a:minorFont>
        <a:latin typeface="Segoe UI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ln>
          <a:noFill/>
        </a:ln>
      </a:spPr>
      <a:bodyPr vert="horz" lIns="91409" tIns="45705" rIns="91409" bIns="45705" rtlCol="0" anchor="ctr" anchorCtr="0">
        <a:normAutofit/>
      </a:bodyPr>
      <a:lstStyle>
        <a:defPPr algn="ctr">
          <a:defRPr sz="4800" dirty="0" smtClean="0"/>
        </a:defPPr>
      </a:lstStyle>
      <a:style>
        <a:lnRef idx="2">
          <a:schemeClr val="accent3">
            <a:shade val="50000"/>
          </a:schemeClr>
        </a:lnRef>
        <a:fillRef idx="1">
          <a:schemeClr val="accent3"/>
        </a:fillRef>
        <a:effectRef idx="0">
          <a:schemeClr val="accent3"/>
        </a:effectRef>
        <a:fontRef idx="minor">
          <a:schemeClr val="lt1"/>
        </a:fontRef>
      </a:style>
    </a:txDef>
  </a:objectDefaults>
  <a:extraClrSchemeLst/>
  <a:extLst>
    <a:ext uri="{05A4C25C-085E-4340-85A3-A5531E510DB2}">
      <thm15:themeFamily xmlns:thm15="http://schemas.microsoft.com/office/thememl/2012/main" name="MVA-CourseTemplate-1.pptx" id="{44F1D109-0D62-4C50-A3FF-AB64ABB72DAD}" vid="{29F46DDF-BD45-4956-8C98-398EB1CD1615}"/>
    </a:ext>
  </a:extLst>
</a:theme>
</file>

<file path=ppt/theme/theme2.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US" sz="2000" b="0" i="0" u="none" strike="noStrike" cap="none" normalizeH="0" baseline="0" smtClean="0">
            <a:ln>
              <a:noFill/>
            </a:ln>
            <a:solidFill>
              <a:schemeClr val="tx1"/>
            </a:solidFill>
            <a:effectLst/>
            <a:latin typeface="Comic Sans MS" pitchFamily="66"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l" defTabSz="914400" rtl="0" eaLnBrk="1" fontAlgn="base" latinLnBrk="0" hangingPunct="1">
          <a:lnSpc>
            <a:spcPct val="100000"/>
          </a:lnSpc>
          <a:spcBef>
            <a:spcPct val="50000"/>
          </a:spcBef>
          <a:spcAft>
            <a:spcPct val="0"/>
          </a:spcAft>
          <a:buClrTx/>
          <a:buSzTx/>
          <a:buFontTx/>
          <a:buNone/>
          <a:tabLst/>
          <a:defRPr kumimoji="0" lang="en-US" sz="2000" b="0" i="0" u="none" strike="noStrike" cap="none" normalizeH="0" baseline="0" smtClean="0">
            <a:ln>
              <a:noFill/>
            </a:ln>
            <a:solidFill>
              <a:schemeClr val="tx1"/>
            </a:solidFill>
            <a:effectLst/>
            <a:latin typeface="Comic Sans MS" pitchFamily="66"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1748</Words>
  <Application>Microsoft Office PowerPoint</Application>
  <PresentationFormat>Widescreen</PresentationFormat>
  <Paragraphs>327</Paragraphs>
  <Slides>22</Slides>
  <Notes>22</Notes>
  <HiddenSlides>1</HiddenSlides>
  <MMClips>2</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22</vt:i4>
      </vt:variant>
    </vt:vector>
  </HeadingPairs>
  <TitlesOfParts>
    <vt:vector size="35" baseType="lpstr">
      <vt:lpstr>MingLiU_HKSCS-ExtB</vt:lpstr>
      <vt:lpstr>Arial</vt:lpstr>
      <vt:lpstr>Calibri</vt:lpstr>
      <vt:lpstr>Cambria Math</vt:lpstr>
      <vt:lpstr>Comic Sans MS</vt:lpstr>
      <vt:lpstr>Consolas</vt:lpstr>
      <vt:lpstr>Segoe UI</vt:lpstr>
      <vt:lpstr>Segoe UI Light</vt:lpstr>
      <vt:lpstr>Segoe UI Semilight</vt:lpstr>
      <vt:lpstr>Seoge UI</vt:lpstr>
      <vt:lpstr>Times New Roman</vt:lpstr>
      <vt:lpstr>1_Office Theme</vt:lpstr>
      <vt:lpstr>Default Design</vt:lpstr>
      <vt:lpstr>Introduction to Microsoft PROSE SDK       - Rajeev Gupta         &amp;  Aditi Bhatnagar</vt:lpstr>
      <vt:lpstr>Programming by Examples (PBE)</vt:lpstr>
      <vt:lpstr>Programming-by-Examples Architecture</vt:lpstr>
      <vt:lpstr>Flash Fill (Excel 2013 feature)</vt:lpstr>
      <vt:lpstr>Lookup Transformations</vt:lpstr>
      <vt:lpstr>FlashExtract</vt:lpstr>
      <vt:lpstr>FlashExtract</vt:lpstr>
      <vt:lpstr>How PROSE works?</vt:lpstr>
      <vt:lpstr>PROSE (https://microsoft.github.io/prose/)</vt:lpstr>
      <vt:lpstr>Domain Specific Language</vt:lpstr>
      <vt:lpstr>Example DSL</vt:lpstr>
      <vt:lpstr>Example grammar (substring.grammar)</vt:lpstr>
      <vt:lpstr>Semantics (SubstringExtraction.Semantics)</vt:lpstr>
      <vt:lpstr>Witness functions</vt:lpstr>
      <vt:lpstr>Example witness function</vt:lpstr>
      <vt:lpstr>Search Methodology</vt:lpstr>
      <vt:lpstr>Basic ranking scheme</vt:lpstr>
      <vt:lpstr>Challenges with Basic ranking scheme</vt:lpstr>
      <vt:lpstr>Example ranking scores</vt:lpstr>
      <vt:lpstr>PROSE capabilities</vt:lpstr>
      <vt:lpstr>Tech Challenge – AI with Machine Reading Comprehension</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Microsoft PROSE SDK       - Rajeev Gupta         &amp;  Aditi Bhatnagar</dc:title>
  <dc:creator>Rajeev Gupta (BING)</dc:creator>
  <cp:lastModifiedBy>Rajeev Gupta (BING)</cp:lastModifiedBy>
  <cp:revision>1</cp:revision>
  <dcterms:created xsi:type="dcterms:W3CDTF">2018-03-08T23:28:58Z</dcterms:created>
  <dcterms:modified xsi:type="dcterms:W3CDTF">2018-03-08T23:30:00Z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rajgup@microsoft.com</vt:lpwstr>
  </property>
  <property fmtid="{D5CDD505-2E9C-101B-9397-08002B2CF9AE}" pid="5" name="MSIP_Label_f42aa342-8706-4288-bd11-ebb85995028c_SetDate">
    <vt:lpwstr>2018-03-08T23:29:34.0214502Z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